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8" r:id="rId5"/>
    <p:sldId id="269" r:id="rId6"/>
    <p:sldId id="260" r:id="rId7"/>
    <p:sldId id="270" r:id="rId8"/>
    <p:sldId id="271" r:id="rId9"/>
    <p:sldId id="272" r:id="rId10"/>
    <p:sldId id="273" r:id="rId11"/>
    <p:sldId id="274" r:id="rId12"/>
    <p:sldId id="264" r:id="rId13"/>
    <p:sldId id="261" r:id="rId14"/>
    <p:sldId id="275" r:id="rId15"/>
    <p:sldId id="276" r:id="rId16"/>
    <p:sldId id="277" r:id="rId17"/>
    <p:sldId id="278" r:id="rId18"/>
    <p:sldId id="262" r:id="rId19"/>
    <p:sldId id="279" r:id="rId20"/>
    <p:sldId id="280" r:id="rId21"/>
    <p:sldId id="266" r:id="rId22"/>
    <p:sldId id="26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6" d="100"/>
          <a:sy n="76" d="100"/>
        </p:scale>
        <p:origin x="-12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image" Target="../media/image1.jpg"/><Relationship Id="rId2" Type="http://schemas.openxmlformats.org/officeDocument/2006/relationships/image" Target="../media/image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image" Target="../media/image1.jpg"/><Relationship Id="rId2" Type="http://schemas.openxmlformats.org/officeDocument/2006/relationships/image" Target="../media/image2.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8F345E-FDB3-5F47-94C8-8CD42CD16F59}" type="doc">
      <dgm:prSet loTypeId="urn:microsoft.com/office/officeart/2008/layout/TitledPictureBlocks" loCatId="" qsTypeId="urn:microsoft.com/office/officeart/2005/8/quickstyle/simple4" qsCatId="simple" csTypeId="urn:microsoft.com/office/officeart/2005/8/colors/accent0_1" csCatId="mainScheme" phldr="1"/>
      <dgm:spPr/>
      <dgm:t>
        <a:bodyPr/>
        <a:lstStyle/>
        <a:p>
          <a:endParaRPr lang="en-US"/>
        </a:p>
      </dgm:t>
    </dgm:pt>
    <dgm:pt modelId="{139CE7B2-441B-B24D-BDDB-39816A293CE4}">
      <dgm:prSet phldrT="[Text]"/>
      <dgm:spPr/>
      <dgm:t>
        <a:bodyPr/>
        <a:lstStyle/>
        <a:p>
          <a:r>
            <a:rPr lang="en-US"/>
            <a:t>Traditionalists 1922-1945  </a:t>
          </a:r>
        </a:p>
      </dgm:t>
    </dgm:pt>
    <dgm:pt modelId="{EB2517EB-E4B0-664B-9855-D0C7E7675F07}" type="parTrans" cxnId="{A54C77B9-8F1E-1946-BEA1-0C80DB22E02E}">
      <dgm:prSet/>
      <dgm:spPr/>
      <dgm:t>
        <a:bodyPr/>
        <a:lstStyle/>
        <a:p>
          <a:endParaRPr lang="en-US"/>
        </a:p>
      </dgm:t>
    </dgm:pt>
    <dgm:pt modelId="{E5C84FF2-BD2E-9748-B0C2-248DF327FC98}" type="sibTrans" cxnId="{A54C77B9-8F1E-1946-BEA1-0C80DB22E02E}">
      <dgm:prSet/>
      <dgm:spPr/>
      <dgm:t>
        <a:bodyPr/>
        <a:lstStyle/>
        <a:p>
          <a:endParaRPr lang="en-US"/>
        </a:p>
      </dgm:t>
    </dgm:pt>
    <dgm:pt modelId="{D1531923-8008-5041-BD13-C861C2FA6D9A}">
      <dgm:prSet phldrT="[Text]"/>
      <dgm:spPr/>
      <dgm:t>
        <a:bodyPr/>
        <a:lstStyle/>
        <a:p>
          <a:r>
            <a:rPr lang="en-US"/>
            <a:t>Baby Boomers 1946-1960</a:t>
          </a:r>
        </a:p>
      </dgm:t>
    </dgm:pt>
    <dgm:pt modelId="{20F7201B-A8A7-9448-AC3D-5CDEC2382067}" type="parTrans" cxnId="{6091D8D3-F0CC-4C4D-B0E8-65D88912CC14}">
      <dgm:prSet/>
      <dgm:spPr/>
      <dgm:t>
        <a:bodyPr/>
        <a:lstStyle/>
        <a:p>
          <a:endParaRPr lang="en-US"/>
        </a:p>
      </dgm:t>
    </dgm:pt>
    <dgm:pt modelId="{800E07A2-DBC0-0C46-9696-9ADDC75E24DD}" type="sibTrans" cxnId="{6091D8D3-F0CC-4C4D-B0E8-65D88912CC14}">
      <dgm:prSet/>
      <dgm:spPr/>
      <dgm:t>
        <a:bodyPr/>
        <a:lstStyle/>
        <a:p>
          <a:endParaRPr lang="en-US"/>
        </a:p>
      </dgm:t>
    </dgm:pt>
    <dgm:pt modelId="{106FDBD4-F51F-264D-858D-09EB0BEFCEB5}">
      <dgm:prSet phldrT="[Text]"/>
      <dgm:spPr/>
      <dgm:t>
        <a:bodyPr/>
        <a:lstStyle/>
        <a:p>
          <a:r>
            <a:rPr lang="en-US" dirty="0"/>
            <a:t>Gen X 1961-1981</a:t>
          </a:r>
        </a:p>
      </dgm:t>
    </dgm:pt>
    <dgm:pt modelId="{71480AD7-92FE-5D42-8D54-3B65697E7949}" type="parTrans" cxnId="{88F1E2CD-A2DF-BD48-9123-A3698B04BA17}">
      <dgm:prSet/>
      <dgm:spPr/>
      <dgm:t>
        <a:bodyPr/>
        <a:lstStyle/>
        <a:p>
          <a:endParaRPr lang="en-US"/>
        </a:p>
      </dgm:t>
    </dgm:pt>
    <dgm:pt modelId="{75D6EDFC-A015-CA40-8206-3F2832B3CD18}" type="sibTrans" cxnId="{88F1E2CD-A2DF-BD48-9123-A3698B04BA17}">
      <dgm:prSet/>
      <dgm:spPr/>
      <dgm:t>
        <a:bodyPr/>
        <a:lstStyle/>
        <a:p>
          <a:endParaRPr lang="en-US"/>
        </a:p>
      </dgm:t>
    </dgm:pt>
    <dgm:pt modelId="{C9876C57-6E87-7E43-955E-E0A217E25DB3}">
      <dgm:prSet phldrT="[Text]"/>
      <dgm:spPr/>
      <dgm:t>
        <a:bodyPr/>
        <a:lstStyle/>
        <a:p>
          <a:r>
            <a:rPr lang="en-US"/>
            <a:t>Gen Y 1982-2000</a:t>
          </a:r>
        </a:p>
      </dgm:t>
    </dgm:pt>
    <dgm:pt modelId="{851D2453-369C-F547-900B-3AD261218229}" type="parTrans" cxnId="{A1C0605F-2179-904D-871A-AFB41CE937B6}">
      <dgm:prSet/>
      <dgm:spPr/>
      <dgm:t>
        <a:bodyPr/>
        <a:lstStyle/>
        <a:p>
          <a:endParaRPr lang="en-US"/>
        </a:p>
      </dgm:t>
    </dgm:pt>
    <dgm:pt modelId="{EC0A1122-AD17-F24C-91C2-B0E065B92089}" type="sibTrans" cxnId="{A1C0605F-2179-904D-871A-AFB41CE937B6}">
      <dgm:prSet/>
      <dgm:spPr/>
      <dgm:t>
        <a:bodyPr/>
        <a:lstStyle/>
        <a:p>
          <a:endParaRPr lang="en-US"/>
        </a:p>
      </dgm:t>
    </dgm:pt>
    <dgm:pt modelId="{8443A9A6-1A80-BA42-AC06-7B608EDBC243}" type="pres">
      <dgm:prSet presAssocID="{738F345E-FDB3-5F47-94C8-8CD42CD16F59}" presName="rootNode" presStyleCnt="0">
        <dgm:presLayoutVars>
          <dgm:chMax/>
          <dgm:chPref/>
          <dgm:dir/>
          <dgm:animLvl val="lvl"/>
        </dgm:presLayoutVars>
      </dgm:prSet>
      <dgm:spPr/>
      <dgm:t>
        <a:bodyPr/>
        <a:lstStyle/>
        <a:p>
          <a:endParaRPr lang="en-US"/>
        </a:p>
      </dgm:t>
    </dgm:pt>
    <dgm:pt modelId="{B005B96A-6E8E-5842-8F91-95848F66C744}" type="pres">
      <dgm:prSet presAssocID="{139CE7B2-441B-B24D-BDDB-39816A293CE4}" presName="composite" presStyleCnt="0"/>
      <dgm:spPr/>
    </dgm:pt>
    <dgm:pt modelId="{7A23D7F9-14B6-DB44-8E95-27FBA41D73D9}" type="pres">
      <dgm:prSet presAssocID="{139CE7B2-441B-B24D-BDDB-39816A293CE4}" presName="ParentText" presStyleLbl="node1" presStyleIdx="0" presStyleCnt="4">
        <dgm:presLayoutVars>
          <dgm:chMax val="1"/>
          <dgm:chPref val="1"/>
          <dgm:bulletEnabled val="1"/>
        </dgm:presLayoutVars>
      </dgm:prSet>
      <dgm:spPr/>
      <dgm:t>
        <a:bodyPr/>
        <a:lstStyle/>
        <a:p>
          <a:endParaRPr lang="en-US"/>
        </a:p>
      </dgm:t>
    </dgm:pt>
    <dgm:pt modelId="{0CF39601-6853-5945-B191-249346F57B25}" type="pres">
      <dgm:prSet presAssocID="{139CE7B2-441B-B24D-BDDB-39816A293CE4}" presName="Image" presStyleLbl="bgImgPlace1" presStyleIdx="0" presStyleCnt="4" custLinFactNeighborX="833" custLinFactNeighborY="1920"/>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9E2E59EB-5E20-FD4A-8941-AB7583389C79}" type="pres">
      <dgm:prSet presAssocID="{139CE7B2-441B-B24D-BDDB-39816A293CE4}" presName="ChildText" presStyleLbl="fgAcc1" presStyleIdx="0" presStyleCnt="0">
        <dgm:presLayoutVars>
          <dgm:chMax val="0"/>
          <dgm:chPref val="0"/>
          <dgm:bulletEnabled val="1"/>
        </dgm:presLayoutVars>
      </dgm:prSet>
      <dgm:spPr/>
    </dgm:pt>
    <dgm:pt modelId="{6DFF87F9-87E7-9D41-A558-2BC8B376951C}" type="pres">
      <dgm:prSet presAssocID="{E5C84FF2-BD2E-9748-B0C2-248DF327FC98}" presName="sibTrans" presStyleCnt="0"/>
      <dgm:spPr/>
    </dgm:pt>
    <dgm:pt modelId="{2FFD20DC-E9D8-2F44-803C-535097892278}" type="pres">
      <dgm:prSet presAssocID="{D1531923-8008-5041-BD13-C861C2FA6D9A}" presName="composite" presStyleCnt="0"/>
      <dgm:spPr/>
    </dgm:pt>
    <dgm:pt modelId="{72020551-199B-324C-A80B-1EE16B6A324D}" type="pres">
      <dgm:prSet presAssocID="{D1531923-8008-5041-BD13-C861C2FA6D9A}" presName="ParentText" presStyleLbl="node1" presStyleIdx="1" presStyleCnt="4">
        <dgm:presLayoutVars>
          <dgm:chMax val="1"/>
          <dgm:chPref val="1"/>
          <dgm:bulletEnabled val="1"/>
        </dgm:presLayoutVars>
      </dgm:prSet>
      <dgm:spPr/>
      <dgm:t>
        <a:bodyPr/>
        <a:lstStyle/>
        <a:p>
          <a:endParaRPr lang="en-US"/>
        </a:p>
      </dgm:t>
    </dgm:pt>
    <dgm:pt modelId="{111C8903-B7BB-DB43-B309-1A0154E762A5}" type="pres">
      <dgm:prSet presAssocID="{D1531923-8008-5041-BD13-C861C2FA6D9A}" presName="Image" presStyleLbl="b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5000" b="-15000"/>
          </a:stretch>
        </a:blipFill>
      </dgm:spPr>
    </dgm:pt>
    <dgm:pt modelId="{FAC8C89D-9B2E-BF49-AC27-E5E9B2601634}" type="pres">
      <dgm:prSet presAssocID="{D1531923-8008-5041-BD13-C861C2FA6D9A}" presName="ChildText" presStyleLbl="fgAcc1" presStyleIdx="0" presStyleCnt="0">
        <dgm:presLayoutVars>
          <dgm:chMax val="0"/>
          <dgm:chPref val="0"/>
          <dgm:bulletEnabled val="1"/>
        </dgm:presLayoutVars>
      </dgm:prSet>
      <dgm:spPr/>
    </dgm:pt>
    <dgm:pt modelId="{0F81F838-81C3-FC47-8515-BD49AD88AAE4}" type="pres">
      <dgm:prSet presAssocID="{800E07A2-DBC0-0C46-9696-9ADDC75E24DD}" presName="sibTrans" presStyleCnt="0"/>
      <dgm:spPr/>
    </dgm:pt>
    <dgm:pt modelId="{0570F640-86D1-C347-A1D9-3B26E0924377}" type="pres">
      <dgm:prSet presAssocID="{106FDBD4-F51F-264D-858D-09EB0BEFCEB5}" presName="composite" presStyleCnt="0"/>
      <dgm:spPr/>
    </dgm:pt>
    <dgm:pt modelId="{9DC55679-5EDD-2F4B-BF20-7865FA6BAD6D}" type="pres">
      <dgm:prSet presAssocID="{106FDBD4-F51F-264D-858D-09EB0BEFCEB5}" presName="ParentText" presStyleLbl="node1" presStyleIdx="2" presStyleCnt="4">
        <dgm:presLayoutVars>
          <dgm:chMax val="1"/>
          <dgm:chPref val="1"/>
          <dgm:bulletEnabled val="1"/>
        </dgm:presLayoutVars>
      </dgm:prSet>
      <dgm:spPr/>
      <dgm:t>
        <a:bodyPr/>
        <a:lstStyle/>
        <a:p>
          <a:endParaRPr lang="en-US"/>
        </a:p>
      </dgm:t>
    </dgm:pt>
    <dgm:pt modelId="{E6FA6EC0-AE65-F94D-BD2E-D8F238F694E4}" type="pres">
      <dgm:prSet presAssocID="{106FDBD4-F51F-264D-858D-09EB0BEFCEB5}" presName="Image" presStyleLbl="b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E79F14B0-6419-D041-A3AD-EF2D53F46A69}" type="pres">
      <dgm:prSet presAssocID="{106FDBD4-F51F-264D-858D-09EB0BEFCEB5}" presName="ChildText" presStyleLbl="fgAcc1" presStyleIdx="0" presStyleCnt="0">
        <dgm:presLayoutVars>
          <dgm:chMax val="0"/>
          <dgm:chPref val="0"/>
          <dgm:bulletEnabled val="1"/>
        </dgm:presLayoutVars>
      </dgm:prSet>
      <dgm:spPr/>
    </dgm:pt>
    <dgm:pt modelId="{319C51C4-EFA9-3B4F-A753-59D186FEBB94}" type="pres">
      <dgm:prSet presAssocID="{75D6EDFC-A015-CA40-8206-3F2832B3CD18}" presName="sibTrans" presStyleCnt="0"/>
      <dgm:spPr/>
    </dgm:pt>
    <dgm:pt modelId="{26C537D6-839E-1947-BC41-94714DE1EB42}" type="pres">
      <dgm:prSet presAssocID="{C9876C57-6E87-7E43-955E-E0A217E25DB3}" presName="composite" presStyleCnt="0"/>
      <dgm:spPr/>
    </dgm:pt>
    <dgm:pt modelId="{132DF621-402A-7F44-9C18-5A1C30BF6778}" type="pres">
      <dgm:prSet presAssocID="{C9876C57-6E87-7E43-955E-E0A217E25DB3}" presName="ParentText" presStyleLbl="node1" presStyleIdx="3" presStyleCnt="4">
        <dgm:presLayoutVars>
          <dgm:chMax val="1"/>
          <dgm:chPref val="1"/>
          <dgm:bulletEnabled val="1"/>
        </dgm:presLayoutVars>
      </dgm:prSet>
      <dgm:spPr/>
      <dgm:t>
        <a:bodyPr/>
        <a:lstStyle/>
        <a:p>
          <a:endParaRPr lang="en-US"/>
        </a:p>
      </dgm:t>
    </dgm:pt>
    <dgm:pt modelId="{5BDF57D3-C0D7-F445-A25F-6F22407E3D69}" type="pres">
      <dgm:prSet presAssocID="{C9876C57-6E87-7E43-955E-E0A217E25DB3}" presName="Image" presStyleLbl="b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4000" r="-4000"/>
          </a:stretch>
        </a:blipFill>
      </dgm:spPr>
    </dgm:pt>
    <dgm:pt modelId="{C92FFBD6-E440-C145-8D68-5FE76A85D40F}" type="pres">
      <dgm:prSet presAssocID="{C9876C57-6E87-7E43-955E-E0A217E25DB3}" presName="ChildText" presStyleLbl="fgAcc1" presStyleIdx="0" presStyleCnt="0">
        <dgm:presLayoutVars>
          <dgm:chMax val="0"/>
          <dgm:chPref val="0"/>
          <dgm:bulletEnabled val="1"/>
        </dgm:presLayoutVars>
      </dgm:prSet>
      <dgm:spPr/>
    </dgm:pt>
  </dgm:ptLst>
  <dgm:cxnLst>
    <dgm:cxn modelId="{DA197CDC-840B-014C-8605-A472FC5C5CBD}" type="presOf" srcId="{D1531923-8008-5041-BD13-C861C2FA6D9A}" destId="{72020551-199B-324C-A80B-1EE16B6A324D}" srcOrd="0" destOrd="0" presId="urn:microsoft.com/office/officeart/2008/layout/TitledPictureBlocks"/>
    <dgm:cxn modelId="{A54C77B9-8F1E-1946-BEA1-0C80DB22E02E}" srcId="{738F345E-FDB3-5F47-94C8-8CD42CD16F59}" destId="{139CE7B2-441B-B24D-BDDB-39816A293CE4}" srcOrd="0" destOrd="0" parTransId="{EB2517EB-E4B0-664B-9855-D0C7E7675F07}" sibTransId="{E5C84FF2-BD2E-9748-B0C2-248DF327FC98}"/>
    <dgm:cxn modelId="{7651B962-3E5D-2A49-8971-030E54320584}" type="presOf" srcId="{106FDBD4-F51F-264D-858D-09EB0BEFCEB5}" destId="{9DC55679-5EDD-2F4B-BF20-7865FA6BAD6D}" srcOrd="0" destOrd="0" presId="urn:microsoft.com/office/officeart/2008/layout/TitledPictureBlocks"/>
    <dgm:cxn modelId="{5279B54A-0D82-B64C-85AC-9544C96935CF}" type="presOf" srcId="{C9876C57-6E87-7E43-955E-E0A217E25DB3}" destId="{132DF621-402A-7F44-9C18-5A1C30BF6778}" srcOrd="0" destOrd="0" presId="urn:microsoft.com/office/officeart/2008/layout/TitledPictureBlocks"/>
    <dgm:cxn modelId="{88F1E2CD-A2DF-BD48-9123-A3698B04BA17}" srcId="{738F345E-FDB3-5F47-94C8-8CD42CD16F59}" destId="{106FDBD4-F51F-264D-858D-09EB0BEFCEB5}" srcOrd="2" destOrd="0" parTransId="{71480AD7-92FE-5D42-8D54-3B65697E7949}" sibTransId="{75D6EDFC-A015-CA40-8206-3F2832B3CD18}"/>
    <dgm:cxn modelId="{6091D8D3-F0CC-4C4D-B0E8-65D88912CC14}" srcId="{738F345E-FDB3-5F47-94C8-8CD42CD16F59}" destId="{D1531923-8008-5041-BD13-C861C2FA6D9A}" srcOrd="1" destOrd="0" parTransId="{20F7201B-A8A7-9448-AC3D-5CDEC2382067}" sibTransId="{800E07A2-DBC0-0C46-9696-9ADDC75E24DD}"/>
    <dgm:cxn modelId="{A1C0605F-2179-904D-871A-AFB41CE937B6}" srcId="{738F345E-FDB3-5F47-94C8-8CD42CD16F59}" destId="{C9876C57-6E87-7E43-955E-E0A217E25DB3}" srcOrd="3" destOrd="0" parTransId="{851D2453-369C-F547-900B-3AD261218229}" sibTransId="{EC0A1122-AD17-F24C-91C2-B0E065B92089}"/>
    <dgm:cxn modelId="{391447A1-0C39-DB4C-9BC5-8A87C6BA5486}" type="presOf" srcId="{738F345E-FDB3-5F47-94C8-8CD42CD16F59}" destId="{8443A9A6-1A80-BA42-AC06-7B608EDBC243}" srcOrd="0" destOrd="0" presId="urn:microsoft.com/office/officeart/2008/layout/TitledPictureBlocks"/>
    <dgm:cxn modelId="{03ACA8DC-2BD4-A642-80BA-C2CBF1CF0800}" type="presOf" srcId="{139CE7B2-441B-B24D-BDDB-39816A293CE4}" destId="{7A23D7F9-14B6-DB44-8E95-27FBA41D73D9}" srcOrd="0" destOrd="0" presId="urn:microsoft.com/office/officeart/2008/layout/TitledPictureBlocks"/>
    <dgm:cxn modelId="{C82AFBF0-D554-F742-8552-71F842F2BEB1}" type="presParOf" srcId="{8443A9A6-1A80-BA42-AC06-7B608EDBC243}" destId="{B005B96A-6E8E-5842-8F91-95848F66C744}" srcOrd="0" destOrd="0" presId="urn:microsoft.com/office/officeart/2008/layout/TitledPictureBlocks"/>
    <dgm:cxn modelId="{9CD715B5-8B5B-E04D-961E-1EAD0876660F}" type="presParOf" srcId="{B005B96A-6E8E-5842-8F91-95848F66C744}" destId="{7A23D7F9-14B6-DB44-8E95-27FBA41D73D9}" srcOrd="0" destOrd="0" presId="urn:microsoft.com/office/officeart/2008/layout/TitledPictureBlocks"/>
    <dgm:cxn modelId="{0C0E239D-5FA9-614F-9A8A-E6E0C454E8E7}" type="presParOf" srcId="{B005B96A-6E8E-5842-8F91-95848F66C744}" destId="{0CF39601-6853-5945-B191-249346F57B25}" srcOrd="1" destOrd="0" presId="urn:microsoft.com/office/officeart/2008/layout/TitledPictureBlocks"/>
    <dgm:cxn modelId="{C2A50300-6442-B040-A3EC-2358FAC6E15B}" type="presParOf" srcId="{B005B96A-6E8E-5842-8F91-95848F66C744}" destId="{9E2E59EB-5E20-FD4A-8941-AB7583389C79}" srcOrd="2" destOrd="0" presId="urn:microsoft.com/office/officeart/2008/layout/TitledPictureBlocks"/>
    <dgm:cxn modelId="{95FA4DB5-51F9-804E-8712-8F16BFB75CC4}" type="presParOf" srcId="{8443A9A6-1A80-BA42-AC06-7B608EDBC243}" destId="{6DFF87F9-87E7-9D41-A558-2BC8B376951C}" srcOrd="1" destOrd="0" presId="urn:microsoft.com/office/officeart/2008/layout/TitledPictureBlocks"/>
    <dgm:cxn modelId="{800D31A6-B91A-5648-9384-3DB490C56EB5}" type="presParOf" srcId="{8443A9A6-1A80-BA42-AC06-7B608EDBC243}" destId="{2FFD20DC-E9D8-2F44-803C-535097892278}" srcOrd="2" destOrd="0" presId="urn:microsoft.com/office/officeart/2008/layout/TitledPictureBlocks"/>
    <dgm:cxn modelId="{142806F0-6C23-534C-A7F5-7C9F72159908}" type="presParOf" srcId="{2FFD20DC-E9D8-2F44-803C-535097892278}" destId="{72020551-199B-324C-A80B-1EE16B6A324D}" srcOrd="0" destOrd="0" presId="urn:microsoft.com/office/officeart/2008/layout/TitledPictureBlocks"/>
    <dgm:cxn modelId="{F67187BB-28BB-C643-81AC-A541405A9CE9}" type="presParOf" srcId="{2FFD20DC-E9D8-2F44-803C-535097892278}" destId="{111C8903-B7BB-DB43-B309-1A0154E762A5}" srcOrd="1" destOrd="0" presId="urn:microsoft.com/office/officeart/2008/layout/TitledPictureBlocks"/>
    <dgm:cxn modelId="{5ACA9698-2500-C14D-B7D7-4DDDEF84E2F5}" type="presParOf" srcId="{2FFD20DC-E9D8-2F44-803C-535097892278}" destId="{FAC8C89D-9B2E-BF49-AC27-E5E9B2601634}" srcOrd="2" destOrd="0" presId="urn:microsoft.com/office/officeart/2008/layout/TitledPictureBlocks"/>
    <dgm:cxn modelId="{89C1E4DD-F858-DF44-9E41-A8932D772ADD}" type="presParOf" srcId="{8443A9A6-1A80-BA42-AC06-7B608EDBC243}" destId="{0F81F838-81C3-FC47-8515-BD49AD88AAE4}" srcOrd="3" destOrd="0" presId="urn:microsoft.com/office/officeart/2008/layout/TitledPictureBlocks"/>
    <dgm:cxn modelId="{241734AE-AC4C-6549-982C-C3100D2941CF}" type="presParOf" srcId="{8443A9A6-1A80-BA42-AC06-7B608EDBC243}" destId="{0570F640-86D1-C347-A1D9-3B26E0924377}" srcOrd="4" destOrd="0" presId="urn:microsoft.com/office/officeart/2008/layout/TitledPictureBlocks"/>
    <dgm:cxn modelId="{C2B58942-D4EB-0E49-BCB5-385923CB7F86}" type="presParOf" srcId="{0570F640-86D1-C347-A1D9-3B26E0924377}" destId="{9DC55679-5EDD-2F4B-BF20-7865FA6BAD6D}" srcOrd="0" destOrd="0" presId="urn:microsoft.com/office/officeart/2008/layout/TitledPictureBlocks"/>
    <dgm:cxn modelId="{E8DD0E7B-700A-7D4A-B853-643C028E501C}" type="presParOf" srcId="{0570F640-86D1-C347-A1D9-3B26E0924377}" destId="{E6FA6EC0-AE65-F94D-BD2E-D8F238F694E4}" srcOrd="1" destOrd="0" presId="urn:microsoft.com/office/officeart/2008/layout/TitledPictureBlocks"/>
    <dgm:cxn modelId="{5FF9AF64-A386-5443-92FC-6222859DF38A}" type="presParOf" srcId="{0570F640-86D1-C347-A1D9-3B26E0924377}" destId="{E79F14B0-6419-D041-A3AD-EF2D53F46A69}" srcOrd="2" destOrd="0" presId="urn:microsoft.com/office/officeart/2008/layout/TitledPictureBlocks"/>
    <dgm:cxn modelId="{A31F759B-0D6D-BB43-B6F3-C6BA4C74B6C1}" type="presParOf" srcId="{8443A9A6-1A80-BA42-AC06-7B608EDBC243}" destId="{319C51C4-EFA9-3B4F-A753-59D186FEBB94}" srcOrd="5" destOrd="0" presId="urn:microsoft.com/office/officeart/2008/layout/TitledPictureBlocks"/>
    <dgm:cxn modelId="{DFCC1454-D4D0-6447-B060-3181ACF0B45F}" type="presParOf" srcId="{8443A9A6-1A80-BA42-AC06-7B608EDBC243}" destId="{26C537D6-839E-1947-BC41-94714DE1EB42}" srcOrd="6" destOrd="0" presId="urn:microsoft.com/office/officeart/2008/layout/TitledPictureBlocks"/>
    <dgm:cxn modelId="{CA1EA883-DAF9-C54C-86DA-8F5FEAFFB110}" type="presParOf" srcId="{26C537D6-839E-1947-BC41-94714DE1EB42}" destId="{132DF621-402A-7F44-9C18-5A1C30BF6778}" srcOrd="0" destOrd="0" presId="urn:microsoft.com/office/officeart/2008/layout/TitledPictureBlocks"/>
    <dgm:cxn modelId="{165E332E-10BE-914B-8585-37A515CEE934}" type="presParOf" srcId="{26C537D6-839E-1947-BC41-94714DE1EB42}" destId="{5BDF57D3-C0D7-F445-A25F-6F22407E3D69}" srcOrd="1" destOrd="0" presId="urn:microsoft.com/office/officeart/2008/layout/TitledPictureBlocks"/>
    <dgm:cxn modelId="{FB4E192D-DC66-3545-8582-F4B3FE56F54B}" type="presParOf" srcId="{26C537D6-839E-1947-BC41-94714DE1EB42}" destId="{C92FFBD6-E440-C145-8D68-5FE76A85D40F}" srcOrd="2" destOrd="0" presId="urn:microsoft.com/office/officeart/2008/layout/Titled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39601-6853-5945-B191-249346F57B25}">
      <dsp:nvSpPr>
        <dsp:cNvPr id="0" name=""/>
        <dsp:cNvSpPr/>
      </dsp:nvSpPr>
      <dsp:spPr>
        <a:xfrm>
          <a:off x="1003735" y="411321"/>
          <a:ext cx="2061805" cy="174695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A23D7F9-14B6-DB44-8E95-27FBA41D73D9}">
      <dsp:nvSpPr>
        <dsp:cNvPr id="0" name=""/>
        <dsp:cNvSpPr/>
      </dsp:nvSpPr>
      <dsp:spPr>
        <a:xfrm>
          <a:off x="986560" y="44673"/>
          <a:ext cx="2061805" cy="300818"/>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Traditionalists 1922-1945  </a:t>
          </a:r>
        </a:p>
      </dsp:txBody>
      <dsp:txXfrm>
        <a:off x="986560" y="44673"/>
        <a:ext cx="2061805" cy="300818"/>
      </dsp:txXfrm>
    </dsp:sp>
    <dsp:sp modelId="{111C8903-B7BB-DB43-B309-1A0154E762A5}">
      <dsp:nvSpPr>
        <dsp:cNvPr id="0" name=""/>
        <dsp:cNvSpPr/>
      </dsp:nvSpPr>
      <dsp:spPr>
        <a:xfrm>
          <a:off x="4115649" y="377779"/>
          <a:ext cx="2061805" cy="174695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5000" b="-1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2020551-199B-324C-A80B-1EE16B6A324D}">
      <dsp:nvSpPr>
        <dsp:cNvPr id="0" name=""/>
        <dsp:cNvSpPr/>
      </dsp:nvSpPr>
      <dsp:spPr>
        <a:xfrm>
          <a:off x="4115649" y="44673"/>
          <a:ext cx="2061805" cy="300818"/>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Baby Boomers 1946-1960</a:t>
          </a:r>
        </a:p>
      </dsp:txBody>
      <dsp:txXfrm>
        <a:off x="4115649" y="44673"/>
        <a:ext cx="2061805" cy="300818"/>
      </dsp:txXfrm>
    </dsp:sp>
    <dsp:sp modelId="{E6FA6EC0-AE65-F94D-BD2E-D8F238F694E4}">
      <dsp:nvSpPr>
        <dsp:cNvPr id="0" name=""/>
        <dsp:cNvSpPr/>
      </dsp:nvSpPr>
      <dsp:spPr>
        <a:xfrm>
          <a:off x="986560" y="2734334"/>
          <a:ext cx="2061805" cy="174695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DC55679-5EDD-2F4B-BF20-7865FA6BAD6D}">
      <dsp:nvSpPr>
        <dsp:cNvPr id="0" name=""/>
        <dsp:cNvSpPr/>
      </dsp:nvSpPr>
      <dsp:spPr>
        <a:xfrm>
          <a:off x="986560" y="2401227"/>
          <a:ext cx="2061805" cy="300818"/>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Gen X 1961-1981</a:t>
          </a:r>
        </a:p>
      </dsp:txBody>
      <dsp:txXfrm>
        <a:off x="986560" y="2401227"/>
        <a:ext cx="2061805" cy="300818"/>
      </dsp:txXfrm>
    </dsp:sp>
    <dsp:sp modelId="{5BDF57D3-C0D7-F445-A25F-6F22407E3D69}">
      <dsp:nvSpPr>
        <dsp:cNvPr id="0" name=""/>
        <dsp:cNvSpPr/>
      </dsp:nvSpPr>
      <dsp:spPr>
        <a:xfrm>
          <a:off x="4115649" y="2734334"/>
          <a:ext cx="2061805" cy="1746955"/>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000" r="-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32DF621-402A-7F44-9C18-5A1C30BF6778}">
      <dsp:nvSpPr>
        <dsp:cNvPr id="0" name=""/>
        <dsp:cNvSpPr/>
      </dsp:nvSpPr>
      <dsp:spPr>
        <a:xfrm>
          <a:off x="4115649" y="2401227"/>
          <a:ext cx="2061805" cy="300818"/>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Gen Y 1982-2000</a:t>
          </a:r>
        </a:p>
      </dsp:txBody>
      <dsp:txXfrm>
        <a:off x="4115649" y="2401227"/>
        <a:ext cx="2061805" cy="300818"/>
      </dsp:txXfrm>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2FA9D612-571D-7E45-828E-65F25BBB7447}" type="datetimeFigureOut">
              <a:rPr lang="en-US" smtClean="0"/>
              <a:t>26/08/13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A75E3-1763-CD48-9033-BE91F7E6833D}" type="slidenum">
              <a:rPr lang="en-US" smtClean="0"/>
              <a:t>‹#›</a:t>
            </a:fld>
            <a:endParaRPr lang="en-US"/>
          </a:p>
        </p:txBody>
      </p:sp>
    </p:spTree>
    <p:extLst>
      <p:ext uri="{BB962C8B-B14F-4D97-AF65-F5344CB8AC3E}">
        <p14:creationId xmlns:p14="http://schemas.microsoft.com/office/powerpoint/2010/main" val="2226095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FA9D612-571D-7E45-828E-65F25BBB7447}" type="datetimeFigureOut">
              <a:rPr lang="en-US" smtClean="0"/>
              <a:t>26/08/13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A75E3-1763-CD48-9033-BE91F7E6833D}" type="slidenum">
              <a:rPr lang="en-US" smtClean="0"/>
              <a:t>‹#›</a:t>
            </a:fld>
            <a:endParaRPr lang="en-US"/>
          </a:p>
        </p:txBody>
      </p:sp>
    </p:spTree>
    <p:extLst>
      <p:ext uri="{BB962C8B-B14F-4D97-AF65-F5344CB8AC3E}">
        <p14:creationId xmlns:p14="http://schemas.microsoft.com/office/powerpoint/2010/main" val="290018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FA9D612-571D-7E45-828E-65F25BBB7447}" type="datetimeFigureOut">
              <a:rPr lang="en-US" smtClean="0"/>
              <a:t>26/08/13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A75E3-1763-CD48-9033-BE91F7E6833D}" type="slidenum">
              <a:rPr lang="en-US" smtClean="0"/>
              <a:t>‹#›</a:t>
            </a:fld>
            <a:endParaRPr lang="en-US"/>
          </a:p>
        </p:txBody>
      </p:sp>
    </p:spTree>
    <p:extLst>
      <p:ext uri="{BB962C8B-B14F-4D97-AF65-F5344CB8AC3E}">
        <p14:creationId xmlns:p14="http://schemas.microsoft.com/office/powerpoint/2010/main" val="866460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FA9D612-571D-7E45-828E-65F25BBB7447}" type="datetimeFigureOut">
              <a:rPr lang="en-US" smtClean="0"/>
              <a:t>26/08/13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A75E3-1763-CD48-9033-BE91F7E6833D}" type="slidenum">
              <a:rPr lang="en-US" smtClean="0"/>
              <a:t>‹#›</a:t>
            </a:fld>
            <a:endParaRPr lang="en-US"/>
          </a:p>
        </p:txBody>
      </p:sp>
    </p:spTree>
    <p:extLst>
      <p:ext uri="{BB962C8B-B14F-4D97-AF65-F5344CB8AC3E}">
        <p14:creationId xmlns:p14="http://schemas.microsoft.com/office/powerpoint/2010/main" val="331430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2FA9D612-571D-7E45-828E-65F25BBB7447}" type="datetimeFigureOut">
              <a:rPr lang="en-US" smtClean="0"/>
              <a:t>26/08/13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A75E3-1763-CD48-9033-BE91F7E6833D}" type="slidenum">
              <a:rPr lang="en-US" smtClean="0"/>
              <a:t>‹#›</a:t>
            </a:fld>
            <a:endParaRPr lang="en-US"/>
          </a:p>
        </p:txBody>
      </p:sp>
    </p:spTree>
    <p:extLst>
      <p:ext uri="{BB962C8B-B14F-4D97-AF65-F5344CB8AC3E}">
        <p14:creationId xmlns:p14="http://schemas.microsoft.com/office/powerpoint/2010/main" val="3492049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2FA9D612-571D-7E45-828E-65F25BBB7447}" type="datetimeFigureOut">
              <a:rPr lang="en-US" smtClean="0"/>
              <a:t>26/08/13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A75E3-1763-CD48-9033-BE91F7E6833D}" type="slidenum">
              <a:rPr lang="en-US" smtClean="0"/>
              <a:t>‹#›</a:t>
            </a:fld>
            <a:endParaRPr lang="en-US"/>
          </a:p>
        </p:txBody>
      </p:sp>
    </p:spTree>
    <p:extLst>
      <p:ext uri="{BB962C8B-B14F-4D97-AF65-F5344CB8AC3E}">
        <p14:creationId xmlns:p14="http://schemas.microsoft.com/office/powerpoint/2010/main" val="6015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2FA9D612-571D-7E45-828E-65F25BBB7447}" type="datetimeFigureOut">
              <a:rPr lang="en-US" smtClean="0"/>
              <a:t>26/08/13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4A75E3-1763-CD48-9033-BE91F7E6833D}" type="slidenum">
              <a:rPr lang="en-US" smtClean="0"/>
              <a:t>‹#›</a:t>
            </a:fld>
            <a:endParaRPr lang="en-US"/>
          </a:p>
        </p:txBody>
      </p:sp>
    </p:spTree>
    <p:extLst>
      <p:ext uri="{BB962C8B-B14F-4D97-AF65-F5344CB8AC3E}">
        <p14:creationId xmlns:p14="http://schemas.microsoft.com/office/powerpoint/2010/main" val="374770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2FA9D612-571D-7E45-828E-65F25BBB7447}" type="datetimeFigureOut">
              <a:rPr lang="en-US" smtClean="0"/>
              <a:t>26/08/13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4A75E3-1763-CD48-9033-BE91F7E6833D}" type="slidenum">
              <a:rPr lang="en-US" smtClean="0"/>
              <a:t>‹#›</a:t>
            </a:fld>
            <a:endParaRPr lang="en-US"/>
          </a:p>
        </p:txBody>
      </p:sp>
    </p:spTree>
    <p:extLst>
      <p:ext uri="{BB962C8B-B14F-4D97-AF65-F5344CB8AC3E}">
        <p14:creationId xmlns:p14="http://schemas.microsoft.com/office/powerpoint/2010/main" val="153090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A9D612-571D-7E45-828E-65F25BBB7447}" type="datetimeFigureOut">
              <a:rPr lang="en-US" smtClean="0"/>
              <a:t>26/08/13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4A75E3-1763-CD48-9033-BE91F7E6833D}" type="slidenum">
              <a:rPr lang="en-US" smtClean="0"/>
              <a:t>‹#›</a:t>
            </a:fld>
            <a:endParaRPr lang="en-US"/>
          </a:p>
        </p:txBody>
      </p:sp>
    </p:spTree>
    <p:extLst>
      <p:ext uri="{BB962C8B-B14F-4D97-AF65-F5344CB8AC3E}">
        <p14:creationId xmlns:p14="http://schemas.microsoft.com/office/powerpoint/2010/main" val="151959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FA9D612-571D-7E45-828E-65F25BBB7447}" type="datetimeFigureOut">
              <a:rPr lang="en-US" smtClean="0"/>
              <a:t>26/08/13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A75E3-1763-CD48-9033-BE91F7E6833D}" type="slidenum">
              <a:rPr lang="en-US" smtClean="0"/>
              <a:t>‹#›</a:t>
            </a:fld>
            <a:endParaRPr lang="en-US"/>
          </a:p>
        </p:txBody>
      </p:sp>
    </p:spTree>
    <p:extLst>
      <p:ext uri="{BB962C8B-B14F-4D97-AF65-F5344CB8AC3E}">
        <p14:creationId xmlns:p14="http://schemas.microsoft.com/office/powerpoint/2010/main" val="2135364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FA9D612-571D-7E45-828E-65F25BBB7447}" type="datetimeFigureOut">
              <a:rPr lang="en-US" smtClean="0"/>
              <a:t>26/08/13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A75E3-1763-CD48-9033-BE91F7E6833D}" type="slidenum">
              <a:rPr lang="en-US" smtClean="0"/>
              <a:t>‹#›</a:t>
            </a:fld>
            <a:endParaRPr lang="en-US"/>
          </a:p>
        </p:txBody>
      </p:sp>
    </p:spTree>
    <p:extLst>
      <p:ext uri="{BB962C8B-B14F-4D97-AF65-F5344CB8AC3E}">
        <p14:creationId xmlns:p14="http://schemas.microsoft.com/office/powerpoint/2010/main" val="11944749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9D612-571D-7E45-828E-65F25BBB7447}" type="datetimeFigureOut">
              <a:rPr lang="en-US" smtClean="0"/>
              <a:t>26/08/13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4A75E3-1763-CD48-9033-BE91F7E6833D}" type="slidenum">
              <a:rPr lang="en-US" smtClean="0"/>
              <a:t>‹#›</a:t>
            </a:fld>
            <a:endParaRPr lang="en-US"/>
          </a:p>
        </p:txBody>
      </p:sp>
    </p:spTree>
    <p:extLst>
      <p:ext uri="{BB962C8B-B14F-4D97-AF65-F5344CB8AC3E}">
        <p14:creationId xmlns:p14="http://schemas.microsoft.com/office/powerpoint/2010/main" val="311087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333" y="1913175"/>
            <a:ext cx="8630776" cy="1470025"/>
          </a:xfrm>
        </p:spPr>
        <p:txBody>
          <a:bodyPr>
            <a:normAutofit fontScale="90000"/>
          </a:bodyPr>
          <a:lstStyle/>
          <a:p>
            <a:r>
              <a:rPr lang="en-US" dirty="0" smtClean="0"/>
              <a:t>Chapter 14</a:t>
            </a:r>
            <a:br>
              <a:rPr lang="en-US" dirty="0" smtClean="0"/>
            </a:br>
            <a:r>
              <a:rPr lang="en-US" dirty="0" smtClean="0"/>
              <a:t>New generation of qualitative research</a:t>
            </a:r>
            <a:endParaRPr lang="en-US" dirty="0"/>
          </a:p>
        </p:txBody>
      </p:sp>
      <p:sp>
        <p:nvSpPr>
          <p:cNvPr id="3" name="Subtitle 2"/>
          <p:cNvSpPr>
            <a:spLocks noGrp="1"/>
          </p:cNvSpPr>
          <p:nvPr>
            <p:ph type="subTitle" idx="1"/>
          </p:nvPr>
        </p:nvSpPr>
        <p:spPr>
          <a:xfrm>
            <a:off x="501269" y="4454392"/>
            <a:ext cx="8294677" cy="1752600"/>
          </a:xfrm>
        </p:spPr>
        <p:txBody>
          <a:bodyPr>
            <a:normAutofit/>
          </a:bodyPr>
          <a:lstStyle/>
          <a:p>
            <a:r>
              <a:rPr lang="en-US" dirty="0" smtClean="0"/>
              <a:t>Mills J.</a:t>
            </a:r>
            <a:r>
              <a:rPr lang="en-US" dirty="0"/>
              <a:t> </a:t>
            </a:r>
            <a:r>
              <a:rPr lang="en-US" dirty="0" smtClean="0"/>
              <a:t>(2014). In: Mills J and Birks M (</a:t>
            </a:r>
            <a:r>
              <a:rPr lang="en-US" dirty="0" err="1" smtClean="0"/>
              <a:t>eds</a:t>
            </a:r>
            <a:r>
              <a:rPr lang="en-US" dirty="0" smtClean="0"/>
              <a:t>) </a:t>
            </a:r>
            <a:r>
              <a:rPr lang="en-US" i="1" dirty="0" smtClean="0"/>
              <a:t>Qualitative methodologies: A practical guide. </a:t>
            </a:r>
            <a:r>
              <a:rPr lang="en-US" dirty="0" smtClean="0"/>
              <a:t>London:</a:t>
            </a:r>
            <a:r>
              <a:rPr lang="en-US" i="1" dirty="0" smtClean="0"/>
              <a:t> </a:t>
            </a:r>
            <a:r>
              <a:rPr lang="en-US" dirty="0" smtClean="0"/>
              <a:t>Sage Publications</a:t>
            </a:r>
          </a:p>
          <a:p>
            <a:endParaRPr lang="en-US" dirty="0"/>
          </a:p>
        </p:txBody>
      </p:sp>
    </p:spTree>
    <p:extLst>
      <p:ext uri="{BB962C8B-B14F-4D97-AF65-F5344CB8AC3E}">
        <p14:creationId xmlns:p14="http://schemas.microsoft.com/office/powerpoint/2010/main" val="10421527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 X: The view from here is of a different landscape</a:t>
            </a:r>
          </a:p>
        </p:txBody>
      </p:sp>
      <p:sp>
        <p:nvSpPr>
          <p:cNvPr id="3" name="Content Placeholder 2"/>
          <p:cNvSpPr>
            <a:spLocks noGrp="1"/>
          </p:cNvSpPr>
          <p:nvPr>
            <p:ph idx="1"/>
          </p:nvPr>
        </p:nvSpPr>
        <p:spPr/>
        <p:txBody>
          <a:bodyPr/>
          <a:lstStyle/>
          <a:p>
            <a:pPr>
              <a:spcAft>
                <a:spcPts val="1800"/>
              </a:spcAft>
            </a:pPr>
            <a:r>
              <a:rPr lang="en-US" dirty="0" smtClean="0"/>
              <a:t>Gen X are early and mid-career academics are assistant and associated professors, senior lecturers, readers and researcher assistants who work on other people’s research grants in the hope of establishing their own track records</a:t>
            </a:r>
          </a:p>
          <a:p>
            <a:pPr>
              <a:spcAft>
                <a:spcPts val="1800"/>
              </a:spcAft>
            </a:pPr>
            <a:r>
              <a:rPr lang="en-US" dirty="0" smtClean="0"/>
              <a:t>Traverse the divide between digital immigrants and digital natives</a:t>
            </a:r>
            <a:endParaRPr lang="en-US" dirty="0"/>
          </a:p>
        </p:txBody>
      </p:sp>
    </p:spTree>
    <p:extLst>
      <p:ext uri="{BB962C8B-B14F-4D97-AF65-F5344CB8AC3E}">
        <p14:creationId xmlns:p14="http://schemas.microsoft.com/office/powerpoint/2010/main" val="4079984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 X: The view from here is of a different landscape</a:t>
            </a:r>
          </a:p>
        </p:txBody>
      </p:sp>
      <p:sp>
        <p:nvSpPr>
          <p:cNvPr id="3" name="Content Placeholder 2"/>
          <p:cNvSpPr>
            <a:spLocks noGrp="1"/>
          </p:cNvSpPr>
          <p:nvPr>
            <p:ph idx="1"/>
          </p:nvPr>
        </p:nvSpPr>
        <p:spPr/>
        <p:txBody>
          <a:bodyPr>
            <a:normAutofit fontScale="92500"/>
          </a:bodyPr>
          <a:lstStyle/>
          <a:p>
            <a:pPr>
              <a:spcAft>
                <a:spcPts val="1800"/>
              </a:spcAft>
            </a:pPr>
            <a:r>
              <a:rPr lang="en-US" dirty="0" smtClean="0"/>
              <a:t>Don’t have time to save the world</a:t>
            </a:r>
          </a:p>
          <a:p>
            <a:pPr>
              <a:spcAft>
                <a:spcPts val="1800"/>
              </a:spcAft>
            </a:pPr>
            <a:r>
              <a:rPr lang="en-US" dirty="0" smtClean="0"/>
              <a:t>Busy trying to save themselves and avoid banging their heads on glass ceilings created by traditionalist and baby boomer predecessors</a:t>
            </a:r>
          </a:p>
          <a:p>
            <a:pPr>
              <a:spcAft>
                <a:spcPts val="1800"/>
              </a:spcAft>
            </a:pPr>
            <a:r>
              <a:rPr lang="en-US" dirty="0" smtClean="0"/>
              <a:t>Descriptors used to define Gen X: cynical, independent, outcome not process focused, time more important than money, work/life balance, focus on self improvement</a:t>
            </a:r>
            <a:endParaRPr lang="en-US" dirty="0"/>
          </a:p>
        </p:txBody>
      </p:sp>
    </p:spTree>
    <p:extLst>
      <p:ext uri="{BB962C8B-B14F-4D97-AF65-F5344CB8AC3E}">
        <p14:creationId xmlns:p14="http://schemas.microsoft.com/office/powerpoint/2010/main" val="2054957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 X: The view from here is of a different landscape</a:t>
            </a:r>
          </a:p>
        </p:txBody>
      </p:sp>
      <p:pic>
        <p:nvPicPr>
          <p:cNvPr id="4" name="Content Placeholder 3" descr="Ch14 Photograph glass ceiling.jpg"/>
          <p:cNvPicPr>
            <a:picLocks noGrp="1" noChangeAspect="1"/>
          </p:cNvPicPr>
          <p:nvPr>
            <p:ph idx="1"/>
          </p:nvPr>
        </p:nvPicPr>
        <p:blipFill>
          <a:blip r:embed="rId2">
            <a:extLst>
              <a:ext uri="{28A0092B-C50C-407E-A947-70E740481C1C}">
                <a14:useLocalDpi xmlns:a14="http://schemas.microsoft.com/office/drawing/2010/main" val="0"/>
              </a:ext>
            </a:extLst>
          </a:blip>
          <a:srcRect t="8728" b="8728"/>
          <a:stretch>
            <a:fillRect/>
          </a:stretch>
        </p:blipFill>
        <p:spPr/>
      </p:pic>
      <p:sp>
        <p:nvSpPr>
          <p:cNvPr id="3" name="TextBox 2"/>
          <p:cNvSpPr txBox="1"/>
          <p:nvPr/>
        </p:nvSpPr>
        <p:spPr>
          <a:xfrm>
            <a:off x="457200" y="6284511"/>
            <a:ext cx="3089478" cy="261610"/>
          </a:xfrm>
          <a:prstGeom prst="rect">
            <a:avLst/>
          </a:prstGeom>
          <a:noFill/>
        </p:spPr>
        <p:txBody>
          <a:bodyPr wrap="square" rtlCol="0">
            <a:spAutoFit/>
          </a:bodyPr>
          <a:lstStyle/>
          <a:p>
            <a:r>
              <a:rPr lang="en-US" sz="1100" dirty="0" smtClean="0"/>
              <a:t>Purchased </a:t>
            </a:r>
            <a:r>
              <a:rPr lang="en-US" sz="1100" dirty="0" err="1" smtClean="0"/>
              <a:t>iStockphoto</a:t>
            </a:r>
            <a:endParaRPr lang="en-US" sz="1100" dirty="0"/>
          </a:p>
        </p:txBody>
      </p:sp>
    </p:spTree>
    <p:extLst>
      <p:ext uri="{BB962C8B-B14F-4D97-AF65-F5344CB8AC3E}">
        <p14:creationId xmlns:p14="http://schemas.microsoft.com/office/powerpoint/2010/main" val="1478200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Causality and impact</a:t>
            </a:r>
            <a:endParaRPr lang="en-US" dirty="0"/>
          </a:p>
        </p:txBody>
      </p:sp>
      <p:sp>
        <p:nvSpPr>
          <p:cNvPr id="3" name="Content Placeholder 2"/>
          <p:cNvSpPr>
            <a:spLocks noGrp="1"/>
          </p:cNvSpPr>
          <p:nvPr>
            <p:ph idx="1"/>
          </p:nvPr>
        </p:nvSpPr>
        <p:spPr/>
        <p:txBody>
          <a:bodyPr>
            <a:normAutofit lnSpcReduction="10000"/>
          </a:bodyPr>
          <a:lstStyle/>
          <a:p>
            <a:r>
              <a:rPr lang="en-US" dirty="0" smtClean="0"/>
              <a:t>‘what works’ is of major importance to Gen X</a:t>
            </a:r>
          </a:p>
          <a:p>
            <a:r>
              <a:rPr lang="en-US" dirty="0" smtClean="0"/>
              <a:t>‘what works’ needs to be considered from numerous perspectives</a:t>
            </a:r>
          </a:p>
          <a:p>
            <a:r>
              <a:rPr lang="en-US" dirty="0" smtClean="0"/>
              <a:t>As researchers you need to establish a solid fit between your research questions and chosen methodologies</a:t>
            </a:r>
          </a:p>
          <a:p>
            <a:r>
              <a:rPr lang="en-US" dirty="0" smtClean="0"/>
              <a:t>Realist causality:  process is at the center of analysis, context is intrinsic to causality and outcome is linked to each</a:t>
            </a:r>
          </a:p>
          <a:p>
            <a:endParaRPr lang="en-US" dirty="0"/>
          </a:p>
        </p:txBody>
      </p:sp>
    </p:spTree>
    <p:extLst>
      <p:ext uri="{BB962C8B-B14F-4D97-AF65-F5344CB8AC3E}">
        <p14:creationId xmlns:p14="http://schemas.microsoft.com/office/powerpoint/2010/main" val="2254482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Causality and impact</a:t>
            </a:r>
          </a:p>
        </p:txBody>
      </p:sp>
      <p:sp>
        <p:nvSpPr>
          <p:cNvPr id="3" name="Content Placeholder 2"/>
          <p:cNvSpPr>
            <a:spLocks noGrp="1"/>
          </p:cNvSpPr>
          <p:nvPr>
            <p:ph idx="1"/>
          </p:nvPr>
        </p:nvSpPr>
        <p:spPr/>
        <p:txBody>
          <a:bodyPr/>
          <a:lstStyle/>
          <a:p>
            <a:pPr>
              <a:spcAft>
                <a:spcPts val="1800"/>
              </a:spcAft>
            </a:pPr>
            <a:r>
              <a:rPr lang="en-US" dirty="0" smtClean="0"/>
              <a:t>Pressure of government on researchers to address national priorities constitutes a threat to qualitative research </a:t>
            </a:r>
            <a:r>
              <a:rPr lang="en-US" sz="1400" dirty="0" smtClean="0"/>
              <a:t>(Atkinson and </a:t>
            </a:r>
            <a:r>
              <a:rPr lang="en-US" sz="1400" dirty="0" err="1" smtClean="0"/>
              <a:t>Delamont</a:t>
            </a:r>
            <a:r>
              <a:rPr lang="en-US" sz="1400" dirty="0" smtClean="0"/>
              <a:t>, 2006)</a:t>
            </a:r>
          </a:p>
          <a:p>
            <a:pPr>
              <a:spcAft>
                <a:spcPts val="1800"/>
              </a:spcAft>
            </a:pPr>
            <a:r>
              <a:rPr lang="en-US" dirty="0" smtClean="0"/>
              <a:t>Consider ‘what works’ from the perspective of the public, government and policy makers</a:t>
            </a:r>
          </a:p>
          <a:p>
            <a:pPr>
              <a:spcAft>
                <a:spcPts val="1800"/>
              </a:spcAft>
            </a:pPr>
            <a:r>
              <a:rPr lang="en-US" dirty="0" smtClean="0"/>
              <a:t>Expectations of a positive return on investment</a:t>
            </a:r>
            <a:endParaRPr lang="en-US" dirty="0"/>
          </a:p>
        </p:txBody>
      </p:sp>
    </p:spTree>
    <p:extLst>
      <p:ext uri="{BB962C8B-B14F-4D97-AF65-F5344CB8AC3E}">
        <p14:creationId xmlns:p14="http://schemas.microsoft.com/office/powerpoint/2010/main" val="2078904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Causality and impact</a:t>
            </a:r>
          </a:p>
        </p:txBody>
      </p:sp>
      <p:sp>
        <p:nvSpPr>
          <p:cNvPr id="3" name="Content Placeholder 2"/>
          <p:cNvSpPr>
            <a:spLocks noGrp="1"/>
          </p:cNvSpPr>
          <p:nvPr>
            <p:ph idx="1"/>
          </p:nvPr>
        </p:nvSpPr>
        <p:spPr/>
        <p:txBody>
          <a:bodyPr>
            <a:normAutofit lnSpcReduction="10000"/>
          </a:bodyPr>
          <a:lstStyle/>
          <a:p>
            <a:pPr>
              <a:spcAft>
                <a:spcPts val="1800"/>
              </a:spcAft>
            </a:pPr>
            <a:r>
              <a:rPr lang="en-US" dirty="0" err="1" smtClean="0"/>
              <a:t>Maximise</a:t>
            </a:r>
            <a:r>
              <a:rPr lang="en-US" dirty="0" smtClean="0"/>
              <a:t> impact</a:t>
            </a:r>
          </a:p>
          <a:p>
            <a:pPr>
              <a:spcAft>
                <a:spcPts val="1800"/>
              </a:spcAft>
            </a:pPr>
            <a:r>
              <a:rPr lang="en-US" dirty="0" smtClean="0"/>
              <a:t>Choose multiple forms of dissemination </a:t>
            </a:r>
          </a:p>
          <a:p>
            <a:pPr>
              <a:spcAft>
                <a:spcPts val="1800"/>
              </a:spcAft>
            </a:pPr>
            <a:r>
              <a:rPr lang="en-US" dirty="0" smtClean="0"/>
              <a:t>Assess the impact of findings</a:t>
            </a:r>
          </a:p>
          <a:p>
            <a:pPr>
              <a:spcAft>
                <a:spcPts val="1800"/>
              </a:spcAft>
            </a:pPr>
            <a:r>
              <a:rPr lang="en-US" dirty="0" smtClean="0"/>
              <a:t>Think about how qualitative research findings can be translated into practice</a:t>
            </a:r>
          </a:p>
          <a:p>
            <a:pPr>
              <a:spcAft>
                <a:spcPts val="1800"/>
              </a:spcAft>
            </a:pPr>
            <a:r>
              <a:rPr lang="en-US" dirty="0" smtClean="0"/>
              <a:t>‘intervention talk’ – the language of cause and effect</a:t>
            </a:r>
            <a:endParaRPr lang="en-US" dirty="0"/>
          </a:p>
        </p:txBody>
      </p:sp>
    </p:spTree>
    <p:extLst>
      <p:ext uri="{BB962C8B-B14F-4D97-AF65-F5344CB8AC3E}">
        <p14:creationId xmlns:p14="http://schemas.microsoft.com/office/powerpoint/2010/main" val="3086084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Causality and impact</a:t>
            </a:r>
          </a:p>
        </p:txBody>
      </p:sp>
      <p:sp>
        <p:nvSpPr>
          <p:cNvPr id="3" name="Content Placeholder 2"/>
          <p:cNvSpPr>
            <a:spLocks noGrp="1"/>
          </p:cNvSpPr>
          <p:nvPr>
            <p:ph idx="1"/>
          </p:nvPr>
        </p:nvSpPr>
        <p:spPr/>
        <p:txBody>
          <a:bodyPr/>
          <a:lstStyle/>
          <a:p>
            <a:pPr>
              <a:spcAft>
                <a:spcPts val="1800"/>
              </a:spcAft>
            </a:pPr>
            <a:r>
              <a:rPr lang="en-US" dirty="0" smtClean="0"/>
              <a:t>Tracking impact of your research findings post release</a:t>
            </a:r>
          </a:p>
          <a:p>
            <a:pPr>
              <a:spcAft>
                <a:spcPts val="1800"/>
              </a:spcAft>
            </a:pPr>
            <a:r>
              <a:rPr lang="en-US" dirty="0" smtClean="0"/>
              <a:t>Commission an external evaluation </a:t>
            </a:r>
          </a:p>
          <a:p>
            <a:pPr>
              <a:spcAft>
                <a:spcPts val="1800"/>
              </a:spcAft>
            </a:pPr>
            <a:r>
              <a:rPr lang="en-US" dirty="0" smtClean="0"/>
              <a:t>Establish individual impact portfolios for completed studies</a:t>
            </a:r>
            <a:endParaRPr lang="en-US" dirty="0"/>
          </a:p>
        </p:txBody>
      </p:sp>
    </p:spTree>
    <p:extLst>
      <p:ext uri="{BB962C8B-B14F-4D97-AF65-F5344CB8AC3E}">
        <p14:creationId xmlns:p14="http://schemas.microsoft.com/office/powerpoint/2010/main" val="20158862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Causality and impact</a:t>
            </a:r>
          </a:p>
        </p:txBody>
      </p:sp>
      <p:sp>
        <p:nvSpPr>
          <p:cNvPr id="3" name="Content Placeholder 2"/>
          <p:cNvSpPr>
            <a:spLocks noGrp="1"/>
          </p:cNvSpPr>
          <p:nvPr>
            <p:ph idx="1"/>
          </p:nvPr>
        </p:nvSpPr>
        <p:spPr>
          <a:xfrm>
            <a:off x="457200" y="1600200"/>
            <a:ext cx="8229600" cy="4985137"/>
          </a:xfrm>
        </p:spPr>
        <p:txBody>
          <a:bodyPr>
            <a:normAutofit fontScale="62500" lnSpcReduction="20000"/>
          </a:bodyPr>
          <a:lstStyle/>
          <a:p>
            <a:pPr marL="0" indent="0">
              <a:spcAft>
                <a:spcPts val="1200"/>
              </a:spcAft>
              <a:buNone/>
            </a:pPr>
            <a:r>
              <a:rPr lang="en-US" sz="3800" dirty="0" smtClean="0"/>
              <a:t>Evidence of qualitative research utilization through the implementation of findings that have:</a:t>
            </a:r>
          </a:p>
          <a:p>
            <a:pPr marL="800100" indent="-261938">
              <a:spcAft>
                <a:spcPts val="1200"/>
              </a:spcAft>
            </a:pPr>
            <a:r>
              <a:rPr lang="en-AU" sz="3800" i="1" dirty="0"/>
              <a:t>changed knowledge, behaviour and attitude</a:t>
            </a:r>
            <a:r>
              <a:rPr lang="en-AU" sz="3800" dirty="0"/>
              <a:t> with significant, demonstrated benefit</a:t>
            </a:r>
          </a:p>
          <a:p>
            <a:pPr marL="800100" indent="-261938">
              <a:spcAft>
                <a:spcPts val="1200"/>
              </a:spcAft>
            </a:pPr>
            <a:r>
              <a:rPr lang="en-AU" sz="3800" i="1" dirty="0"/>
              <a:t>changed practice</a:t>
            </a:r>
            <a:r>
              <a:rPr lang="en-AU" sz="3800" dirty="0"/>
              <a:t> with significant, demonstrated benefit </a:t>
            </a:r>
            <a:endParaRPr lang="en-AU" sz="3800" dirty="0" smtClean="0"/>
          </a:p>
          <a:p>
            <a:pPr marL="800100" indent="-261938">
              <a:spcAft>
                <a:spcPts val="1200"/>
              </a:spcAft>
            </a:pPr>
            <a:r>
              <a:rPr lang="en-AU" sz="3800" dirty="0"/>
              <a:t>resulted in </a:t>
            </a:r>
            <a:r>
              <a:rPr lang="en-AU" sz="3800" i="1" dirty="0"/>
              <a:t>new or improved services</a:t>
            </a:r>
            <a:r>
              <a:rPr lang="en-AU" sz="3800" dirty="0"/>
              <a:t> with significant, demonstrated </a:t>
            </a:r>
            <a:r>
              <a:rPr lang="en-AU" sz="3800" dirty="0" smtClean="0"/>
              <a:t>benefit</a:t>
            </a:r>
          </a:p>
          <a:p>
            <a:pPr marL="800100" indent="-261938">
              <a:spcAft>
                <a:spcPts val="1200"/>
              </a:spcAft>
            </a:pPr>
            <a:r>
              <a:rPr lang="en-AU" sz="3800" dirty="0"/>
              <a:t>resulted in </a:t>
            </a:r>
            <a:r>
              <a:rPr lang="en-AU" sz="3800" i="1" dirty="0"/>
              <a:t>new or amended policy</a:t>
            </a:r>
            <a:r>
              <a:rPr lang="en-AU" sz="3800" dirty="0"/>
              <a:t> with significant, demonstrated </a:t>
            </a:r>
            <a:r>
              <a:rPr lang="en-AU" sz="3800" dirty="0" smtClean="0"/>
              <a:t>benefit</a:t>
            </a:r>
          </a:p>
          <a:p>
            <a:pPr marL="0" indent="0">
              <a:spcAft>
                <a:spcPts val="1200"/>
              </a:spcAft>
              <a:buNone/>
            </a:pPr>
            <a:r>
              <a:rPr lang="en-AU" sz="3800" dirty="0" smtClean="0"/>
              <a:t>Evidence of the reach </a:t>
            </a:r>
            <a:r>
              <a:rPr lang="en-AU" sz="3800" dirty="0"/>
              <a:t>of qualitative findings: global, national, regional and local, in the </a:t>
            </a:r>
            <a:r>
              <a:rPr lang="en-AU" sz="3800" i="1" dirty="0"/>
              <a:t>implementation of change</a:t>
            </a:r>
            <a:r>
              <a:rPr lang="en-AU" sz="3800" dirty="0"/>
              <a:t> that has resulted in significant, demonstrated benefit </a:t>
            </a:r>
          </a:p>
          <a:p>
            <a:pPr marL="0" lvl="0" indent="0">
              <a:buNone/>
            </a:pPr>
            <a:endParaRPr lang="en-AU" dirty="0"/>
          </a:p>
          <a:p>
            <a:pPr marL="0" indent="0">
              <a:buNone/>
            </a:pPr>
            <a:endParaRPr lang="en-US" dirty="0"/>
          </a:p>
        </p:txBody>
      </p:sp>
    </p:spTree>
    <p:extLst>
      <p:ext uri="{BB962C8B-B14F-4D97-AF65-F5344CB8AC3E}">
        <p14:creationId xmlns:p14="http://schemas.microsoft.com/office/powerpoint/2010/main" val="11543917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 Y: The future of qualitative research</a:t>
            </a:r>
            <a:endParaRPr lang="en-US" dirty="0"/>
          </a:p>
        </p:txBody>
      </p:sp>
      <p:sp>
        <p:nvSpPr>
          <p:cNvPr id="3" name="Content Placeholder 2"/>
          <p:cNvSpPr>
            <a:spLocks noGrp="1"/>
          </p:cNvSpPr>
          <p:nvPr>
            <p:ph idx="1"/>
          </p:nvPr>
        </p:nvSpPr>
        <p:spPr/>
        <p:txBody>
          <a:bodyPr>
            <a:normAutofit lnSpcReduction="10000"/>
          </a:bodyPr>
          <a:lstStyle/>
          <a:p>
            <a:pPr>
              <a:spcAft>
                <a:spcPts val="1800"/>
              </a:spcAft>
            </a:pPr>
            <a:r>
              <a:rPr lang="en-US" dirty="0" smtClean="0"/>
              <a:t>Currently predominantly lecturers, associate lecturers, research fellows, research assistants, post-doctoral fellows or doctoral/masters degree candidates</a:t>
            </a:r>
          </a:p>
          <a:p>
            <a:pPr>
              <a:spcAft>
                <a:spcPts val="1800"/>
              </a:spcAft>
            </a:pPr>
            <a:r>
              <a:rPr lang="en-US" dirty="0" smtClean="0"/>
              <a:t>Proliferation of publications through doctoral thesis by publication</a:t>
            </a:r>
          </a:p>
          <a:p>
            <a:pPr>
              <a:spcAft>
                <a:spcPts val="1800"/>
              </a:spcAft>
            </a:pPr>
            <a:r>
              <a:rPr lang="en-US" dirty="0" smtClean="0"/>
              <a:t>Striking a balance between methodological rigor and creative research designs</a:t>
            </a:r>
          </a:p>
          <a:p>
            <a:endParaRPr lang="en-US" dirty="0"/>
          </a:p>
        </p:txBody>
      </p:sp>
    </p:spTree>
    <p:extLst>
      <p:ext uri="{BB962C8B-B14F-4D97-AF65-F5344CB8AC3E}">
        <p14:creationId xmlns:p14="http://schemas.microsoft.com/office/powerpoint/2010/main" val="19649640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 Y: The future of qualitative research</a:t>
            </a:r>
          </a:p>
        </p:txBody>
      </p:sp>
      <p:sp>
        <p:nvSpPr>
          <p:cNvPr id="3" name="Content Placeholder 2"/>
          <p:cNvSpPr>
            <a:spLocks noGrp="1"/>
          </p:cNvSpPr>
          <p:nvPr>
            <p:ph idx="1"/>
          </p:nvPr>
        </p:nvSpPr>
        <p:spPr/>
        <p:txBody>
          <a:bodyPr>
            <a:normAutofit lnSpcReduction="10000"/>
          </a:bodyPr>
          <a:lstStyle/>
          <a:p>
            <a:pPr>
              <a:spcAft>
                <a:spcPts val="1800"/>
              </a:spcAft>
            </a:pPr>
            <a:r>
              <a:rPr lang="en-US" dirty="0" smtClean="0"/>
              <a:t>Use of data collection and analysis methods such as </a:t>
            </a:r>
            <a:r>
              <a:rPr lang="en-US" dirty="0" err="1" smtClean="0"/>
              <a:t>photovoice</a:t>
            </a:r>
            <a:r>
              <a:rPr lang="en-US" dirty="0" smtClean="0"/>
              <a:t>, digital storytelling, analysis of social media</a:t>
            </a:r>
          </a:p>
          <a:p>
            <a:pPr>
              <a:spcAft>
                <a:spcPts val="1800"/>
              </a:spcAft>
            </a:pPr>
            <a:r>
              <a:rPr lang="en-US" dirty="0" smtClean="0"/>
              <a:t>Gen Y descriptors: social responsibility, volunteerism, flexible work arrangements, telecommuters, digital natives, needing constant feedback, living at home with parents, emerging adulthood</a:t>
            </a:r>
          </a:p>
          <a:p>
            <a:endParaRPr lang="en-US" dirty="0"/>
          </a:p>
        </p:txBody>
      </p:sp>
    </p:spTree>
    <p:extLst>
      <p:ext uri="{BB962C8B-B14F-4D97-AF65-F5344CB8AC3E}">
        <p14:creationId xmlns:p14="http://schemas.microsoft.com/office/powerpoint/2010/main" val="2126463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57200" y="1600200"/>
            <a:ext cx="8229600" cy="4913564"/>
          </a:xfrm>
        </p:spPr>
        <p:txBody>
          <a:bodyPr>
            <a:normAutofit fontScale="77500" lnSpcReduction="20000"/>
          </a:bodyPr>
          <a:lstStyle/>
          <a:p>
            <a:pPr marL="0" lvl="0" indent="0">
              <a:spcAft>
                <a:spcPts val="2400"/>
              </a:spcAft>
              <a:buNone/>
            </a:pPr>
            <a:r>
              <a:rPr lang="en-AU" dirty="0"/>
              <a:t>Identify the key debates in qualitative research from both a global and generational perspective</a:t>
            </a:r>
          </a:p>
          <a:p>
            <a:pPr marL="0" lvl="0" indent="0">
              <a:spcAft>
                <a:spcPts val="2400"/>
              </a:spcAft>
              <a:buNone/>
            </a:pPr>
            <a:r>
              <a:rPr lang="en-AU" dirty="0"/>
              <a:t>Discuss the place of mixed methods in the future of qualitative research</a:t>
            </a:r>
          </a:p>
          <a:p>
            <a:pPr marL="0" lvl="0" indent="0">
              <a:spcAft>
                <a:spcPts val="2400"/>
              </a:spcAft>
              <a:buNone/>
            </a:pPr>
            <a:r>
              <a:rPr lang="en-AU" dirty="0"/>
              <a:t>Outline the impact of generational difference on qualitative researchers’ perceptions of key debates</a:t>
            </a:r>
          </a:p>
          <a:p>
            <a:pPr marL="0" lvl="0" indent="0">
              <a:spcAft>
                <a:spcPts val="2400"/>
              </a:spcAft>
              <a:buNone/>
            </a:pPr>
            <a:r>
              <a:rPr lang="en-AU" dirty="0"/>
              <a:t>Define realist causality and its relationship to qualitative research</a:t>
            </a:r>
          </a:p>
          <a:p>
            <a:pPr marL="0" indent="0">
              <a:spcAft>
                <a:spcPts val="2400"/>
              </a:spcAft>
              <a:buNone/>
            </a:pPr>
            <a:r>
              <a:rPr lang="en-AU" dirty="0"/>
              <a:t>Construct qualitative research findings to increase their impact </a:t>
            </a:r>
            <a:endParaRPr lang="en-AU" dirty="0" smtClean="0"/>
          </a:p>
        </p:txBody>
      </p:sp>
    </p:spTree>
    <p:extLst>
      <p:ext uri="{BB962C8B-B14F-4D97-AF65-F5344CB8AC3E}">
        <p14:creationId xmlns:p14="http://schemas.microsoft.com/office/powerpoint/2010/main" val="34506949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 Y: The future of qualitative research</a:t>
            </a:r>
          </a:p>
        </p:txBody>
      </p:sp>
      <p:sp>
        <p:nvSpPr>
          <p:cNvPr id="3" name="Content Placeholder 2"/>
          <p:cNvSpPr>
            <a:spLocks noGrp="1"/>
          </p:cNvSpPr>
          <p:nvPr>
            <p:ph idx="1"/>
          </p:nvPr>
        </p:nvSpPr>
        <p:spPr>
          <a:xfrm>
            <a:off x="457200" y="1600200"/>
            <a:ext cx="8229600" cy="4916108"/>
          </a:xfrm>
        </p:spPr>
        <p:txBody>
          <a:bodyPr>
            <a:normAutofit fontScale="92500" lnSpcReduction="20000"/>
          </a:bodyPr>
          <a:lstStyle/>
          <a:p>
            <a:pPr>
              <a:spcAft>
                <a:spcPts val="1800"/>
              </a:spcAft>
            </a:pPr>
            <a:r>
              <a:rPr lang="en-US" dirty="0" smtClean="0"/>
              <a:t>Homogenization of Gen Y as digital natives</a:t>
            </a:r>
          </a:p>
          <a:p>
            <a:pPr>
              <a:spcAft>
                <a:spcPts val="1800"/>
              </a:spcAft>
            </a:pPr>
            <a:r>
              <a:rPr lang="en-US" dirty="0" smtClean="0"/>
              <a:t>Diverse range in skill levels in using various technologies </a:t>
            </a:r>
          </a:p>
          <a:p>
            <a:pPr>
              <a:spcAft>
                <a:spcPts val="1800"/>
              </a:spcAft>
            </a:pPr>
            <a:r>
              <a:rPr lang="en-US" dirty="0" smtClean="0"/>
              <a:t>Issues such as gender, sexuality, class, race, national identity subordinated or neglected when defining ‘Gen Y’ members </a:t>
            </a:r>
            <a:r>
              <a:rPr lang="en-US" sz="1600" dirty="0" smtClean="0"/>
              <a:t>(Sternberg, 2012)</a:t>
            </a:r>
          </a:p>
          <a:p>
            <a:pPr>
              <a:spcAft>
                <a:spcPts val="1800"/>
              </a:spcAft>
            </a:pPr>
            <a:r>
              <a:rPr lang="en-US" dirty="0" smtClean="0"/>
              <a:t>Other generations’ </a:t>
            </a:r>
            <a:r>
              <a:rPr lang="en-US" dirty="0"/>
              <a:t>interactions with Gen Y researchers </a:t>
            </a:r>
            <a:r>
              <a:rPr lang="en-US" dirty="0" smtClean="0"/>
              <a:t>often based on false assumptions about the ways in which Gen Y communicate and learn</a:t>
            </a:r>
            <a:endParaRPr lang="en-US" dirty="0"/>
          </a:p>
        </p:txBody>
      </p:sp>
    </p:spTree>
    <p:extLst>
      <p:ext uri="{BB962C8B-B14F-4D97-AF65-F5344CB8AC3E}">
        <p14:creationId xmlns:p14="http://schemas.microsoft.com/office/powerpoint/2010/main" val="3242174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a:t>D</a:t>
            </a:r>
            <a:r>
              <a:rPr lang="en-US" dirty="0" smtClean="0"/>
              <a:t>ebates in qualitative research</a:t>
            </a:r>
          </a:p>
          <a:p>
            <a:r>
              <a:rPr lang="en-US" dirty="0" smtClean="0"/>
              <a:t>Use of mixed methods research to address the debate</a:t>
            </a:r>
          </a:p>
          <a:p>
            <a:r>
              <a:rPr lang="en-US" dirty="0" smtClean="0"/>
              <a:t>Traditionalist, baby boomers, Gen X, Gen Y</a:t>
            </a:r>
          </a:p>
          <a:p>
            <a:r>
              <a:rPr lang="en-US" dirty="0" smtClean="0"/>
              <a:t>Impact of generational differences on perceptions of issues being debated</a:t>
            </a:r>
          </a:p>
          <a:p>
            <a:r>
              <a:rPr lang="en-US" dirty="0" smtClean="0"/>
              <a:t>Causality and impact of qualitative research</a:t>
            </a:r>
          </a:p>
          <a:p>
            <a:r>
              <a:rPr lang="en-US" dirty="0" smtClean="0"/>
              <a:t>Gen Y and the future of qualitative research</a:t>
            </a:r>
          </a:p>
          <a:p>
            <a:endParaRPr lang="en-US" dirty="0" smtClean="0"/>
          </a:p>
          <a:p>
            <a:endParaRPr lang="en-US" dirty="0" smtClean="0"/>
          </a:p>
          <a:p>
            <a:endParaRPr lang="en-US" dirty="0"/>
          </a:p>
        </p:txBody>
      </p:sp>
    </p:spTree>
    <p:extLst>
      <p:ext uri="{BB962C8B-B14F-4D97-AF65-F5344CB8AC3E}">
        <p14:creationId xmlns:p14="http://schemas.microsoft.com/office/powerpoint/2010/main" val="10544204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600200"/>
            <a:ext cx="8229600" cy="4805662"/>
          </a:xfrm>
        </p:spPr>
        <p:txBody>
          <a:bodyPr>
            <a:normAutofit fontScale="40000" lnSpcReduction="20000"/>
          </a:bodyPr>
          <a:lstStyle/>
          <a:p>
            <a:pPr marL="0" indent="0">
              <a:spcAft>
                <a:spcPts val="1200"/>
              </a:spcAft>
              <a:buNone/>
            </a:pPr>
            <a:r>
              <a:rPr lang="en-AU" sz="4500" dirty="0"/>
              <a:t>Atkinson P and </a:t>
            </a:r>
            <a:r>
              <a:rPr lang="en-AU" sz="4500" dirty="0" err="1"/>
              <a:t>Delamont</a:t>
            </a:r>
            <a:r>
              <a:rPr lang="en-AU" sz="4500" dirty="0"/>
              <a:t> S. (2006) In the roiling smoke: qualitative inquiry and contested fields. </a:t>
            </a:r>
            <a:r>
              <a:rPr lang="en-AU" sz="4500" i="1" dirty="0"/>
              <a:t>International Journal of Qualitative Studies in Education</a:t>
            </a:r>
            <a:r>
              <a:rPr lang="en-AU" sz="4500" dirty="0"/>
              <a:t> 19: 747-755</a:t>
            </a:r>
            <a:r>
              <a:rPr lang="en-AU" sz="4500" dirty="0" smtClean="0"/>
              <a:t>.</a:t>
            </a:r>
          </a:p>
          <a:p>
            <a:pPr marL="0" indent="0">
              <a:spcAft>
                <a:spcPts val="1200"/>
              </a:spcAft>
              <a:buNone/>
            </a:pPr>
            <a:r>
              <a:rPr lang="en-AU" sz="4500" dirty="0" smtClean="0"/>
              <a:t>Cheek </a:t>
            </a:r>
            <a:r>
              <a:rPr lang="en-AU" sz="4500" dirty="0"/>
              <a:t>J. (2011) The Politics and Practices of Funding Qualitative Inquiry: Messages about messages about messages. In: </a:t>
            </a:r>
            <a:r>
              <a:rPr lang="en-AU" sz="4500" dirty="0" err="1"/>
              <a:t>Denzin</a:t>
            </a:r>
            <a:r>
              <a:rPr lang="en-AU" sz="4500" dirty="0"/>
              <a:t> N and Lincoln Y (</a:t>
            </a:r>
            <a:r>
              <a:rPr lang="en-AU" sz="4500" dirty="0" err="1"/>
              <a:t>eds</a:t>
            </a:r>
            <a:r>
              <a:rPr lang="en-AU" sz="4500" dirty="0"/>
              <a:t>) </a:t>
            </a:r>
            <a:r>
              <a:rPr lang="en-AU" sz="4500" i="1" dirty="0"/>
              <a:t>Handbook of Qualitative Research. </a:t>
            </a:r>
            <a:r>
              <a:rPr lang="en-AU" sz="4500" dirty="0"/>
              <a:t>4th ed. Thousand Oaks: Sage Publications Inc., 251-268</a:t>
            </a:r>
            <a:r>
              <a:rPr lang="en-AU" sz="4500" dirty="0" smtClean="0"/>
              <a:t>.</a:t>
            </a:r>
          </a:p>
          <a:p>
            <a:pPr marL="0" indent="0">
              <a:spcAft>
                <a:spcPts val="1200"/>
              </a:spcAft>
              <a:buNone/>
            </a:pPr>
            <a:r>
              <a:rPr lang="en-AU" sz="4500" dirty="0" err="1" smtClean="0"/>
              <a:t>Denzin</a:t>
            </a:r>
            <a:r>
              <a:rPr lang="en-AU" sz="4500" dirty="0" smtClean="0"/>
              <a:t> </a:t>
            </a:r>
            <a:r>
              <a:rPr lang="en-AU" sz="4500" dirty="0"/>
              <a:t>N. (2009) The elephant in the living room: or extending the conversation about the politics of evidence. </a:t>
            </a:r>
            <a:r>
              <a:rPr lang="en-AU" sz="4500" i="1" dirty="0"/>
              <a:t>Qualitative Research</a:t>
            </a:r>
            <a:r>
              <a:rPr lang="en-AU" sz="4500" dirty="0"/>
              <a:t> 9: 139-160</a:t>
            </a:r>
            <a:r>
              <a:rPr lang="en-AU" sz="4500" dirty="0" smtClean="0"/>
              <a:t>.</a:t>
            </a:r>
          </a:p>
          <a:p>
            <a:pPr marL="0" indent="0">
              <a:spcAft>
                <a:spcPts val="1200"/>
              </a:spcAft>
              <a:buNone/>
            </a:pPr>
            <a:r>
              <a:rPr lang="en-AU" sz="4500" dirty="0" err="1"/>
              <a:t>Denzin</a:t>
            </a:r>
            <a:r>
              <a:rPr lang="en-AU" sz="4500" dirty="0"/>
              <a:t> N and Lincoln Y. (2011) </a:t>
            </a:r>
            <a:r>
              <a:rPr lang="en-AU" sz="4500" i="1" dirty="0"/>
              <a:t>Handbook of Qualitative Research, </a:t>
            </a:r>
            <a:r>
              <a:rPr lang="en-AU" sz="4500" dirty="0"/>
              <a:t>Thousand Oaks: Sage Publications</a:t>
            </a:r>
            <a:r>
              <a:rPr lang="en-AU" sz="4500" dirty="0" smtClean="0"/>
              <a:t>.</a:t>
            </a:r>
          </a:p>
          <a:p>
            <a:pPr marL="0" indent="0">
              <a:spcAft>
                <a:spcPts val="1200"/>
              </a:spcAft>
              <a:buNone/>
            </a:pPr>
            <a:r>
              <a:rPr lang="en-AU" sz="4500" dirty="0"/>
              <a:t>Pilcher J. (1994) Mannheim's sociology of generations: an undervalued legacy. </a:t>
            </a:r>
            <a:r>
              <a:rPr lang="en-AU" sz="4500" i="1" dirty="0"/>
              <a:t>British Journal of Sociology</a:t>
            </a:r>
            <a:r>
              <a:rPr lang="en-AU" sz="4500" dirty="0"/>
              <a:t> 45: 481-495</a:t>
            </a:r>
            <a:r>
              <a:rPr lang="en-AU" sz="4500" dirty="0" smtClean="0"/>
              <a:t>.</a:t>
            </a:r>
          </a:p>
          <a:p>
            <a:pPr marL="0" indent="0">
              <a:spcAft>
                <a:spcPts val="1200"/>
              </a:spcAft>
              <a:buNone/>
            </a:pPr>
            <a:r>
              <a:rPr lang="en-AU" sz="4500" dirty="0"/>
              <a:t>Sternberg J. (2012) ‘It's the end of the university as we know it (and I feel fine)’: the Generation Y student in higher education discourse. </a:t>
            </a:r>
            <a:r>
              <a:rPr lang="en-AU" sz="4500" i="1" dirty="0"/>
              <a:t>Higher Education Research &amp; Development</a:t>
            </a:r>
            <a:r>
              <a:rPr lang="en-AU" sz="4500" dirty="0"/>
              <a:t> 31: 571-583.</a:t>
            </a:r>
          </a:p>
          <a:p>
            <a:endParaRPr lang="en-AU" dirty="0" smtClean="0"/>
          </a:p>
          <a:p>
            <a:endParaRPr lang="en-AU" dirty="0"/>
          </a:p>
          <a:p>
            <a:endParaRPr lang="en-AU" dirty="0" smtClean="0"/>
          </a:p>
          <a:p>
            <a:endParaRPr lang="en-AU" dirty="0"/>
          </a:p>
          <a:p>
            <a:endParaRPr lang="en-AU" dirty="0"/>
          </a:p>
          <a:p>
            <a:endParaRPr lang="en-US" dirty="0"/>
          </a:p>
        </p:txBody>
      </p:sp>
    </p:spTree>
    <p:extLst>
      <p:ext uri="{BB962C8B-B14F-4D97-AF65-F5344CB8AC3E}">
        <p14:creationId xmlns:p14="http://schemas.microsoft.com/office/powerpoint/2010/main" val="491504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politics of evidence</a:t>
            </a:r>
            <a:endParaRPr lang="en-US" dirty="0"/>
          </a:p>
        </p:txBody>
      </p:sp>
      <p:sp>
        <p:nvSpPr>
          <p:cNvPr id="3" name="Content Placeholder 2"/>
          <p:cNvSpPr>
            <a:spLocks noGrp="1"/>
          </p:cNvSpPr>
          <p:nvPr>
            <p:ph idx="1"/>
          </p:nvPr>
        </p:nvSpPr>
        <p:spPr/>
        <p:txBody>
          <a:bodyPr/>
          <a:lstStyle/>
          <a:p>
            <a:pPr marL="0" indent="0">
              <a:buNone/>
            </a:pPr>
            <a:r>
              <a:rPr lang="en-AU" dirty="0" smtClean="0"/>
              <a:t>Debate centres on: “who </a:t>
            </a:r>
            <a:r>
              <a:rPr lang="en-AU" dirty="0"/>
              <a:t>has the power to control the definition of evidence, who defines the kinds of materials that counts as evidence, who determines what methods best produce the best forms of evidence, whose criteria and standards are used to evaluate quality evidence” </a:t>
            </a:r>
            <a:r>
              <a:rPr lang="en-AU" sz="1400" dirty="0" smtClean="0"/>
              <a:t>(</a:t>
            </a:r>
            <a:r>
              <a:rPr lang="en-AU" sz="1400" dirty="0" err="1" smtClean="0"/>
              <a:t>Denzin</a:t>
            </a:r>
            <a:r>
              <a:rPr lang="en-AU" sz="1400" dirty="0" smtClean="0"/>
              <a:t>, 2009: 142)</a:t>
            </a:r>
          </a:p>
          <a:p>
            <a:pPr marL="0" indent="0">
              <a:buNone/>
            </a:pPr>
            <a:endParaRPr lang="en-US" dirty="0"/>
          </a:p>
        </p:txBody>
      </p:sp>
    </p:spTree>
    <p:extLst>
      <p:ext uri="{BB962C8B-B14F-4D97-AF65-F5344CB8AC3E}">
        <p14:creationId xmlns:p14="http://schemas.microsoft.com/office/powerpoint/2010/main" val="1347493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politics of evidence</a:t>
            </a:r>
          </a:p>
        </p:txBody>
      </p:sp>
      <p:sp>
        <p:nvSpPr>
          <p:cNvPr id="3" name="Content Placeholder 2"/>
          <p:cNvSpPr>
            <a:spLocks noGrp="1"/>
          </p:cNvSpPr>
          <p:nvPr>
            <p:ph idx="1"/>
          </p:nvPr>
        </p:nvSpPr>
        <p:spPr/>
        <p:txBody>
          <a:bodyPr/>
          <a:lstStyle/>
          <a:p>
            <a:pPr marL="0" indent="0">
              <a:buNone/>
            </a:pPr>
            <a:r>
              <a:rPr lang="en-US" dirty="0" smtClean="0"/>
              <a:t>A more moderate and pragmatic approach searches for </a:t>
            </a:r>
            <a:r>
              <a:rPr lang="en-AU" dirty="0"/>
              <a:t>“the middle ground… a place from which to engage the politics and practices of funding qualitative inquiry and the research marketplace on my terms, not someone else’s” </a:t>
            </a:r>
            <a:r>
              <a:rPr lang="en-AU" sz="1400" dirty="0" smtClean="0"/>
              <a:t>(Cheek, 2011: 266</a:t>
            </a:r>
            <a:r>
              <a:rPr lang="en-AU" sz="1400" dirty="0"/>
              <a:t>) </a:t>
            </a:r>
            <a:endParaRPr lang="en-US" sz="1400" dirty="0"/>
          </a:p>
        </p:txBody>
      </p:sp>
    </p:spTree>
    <p:extLst>
      <p:ext uri="{BB962C8B-B14F-4D97-AF65-F5344CB8AC3E}">
        <p14:creationId xmlns:p14="http://schemas.microsoft.com/office/powerpoint/2010/main" val="1537798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politics of evidence</a:t>
            </a:r>
          </a:p>
        </p:txBody>
      </p:sp>
      <p:sp>
        <p:nvSpPr>
          <p:cNvPr id="3" name="Content Placeholder 2"/>
          <p:cNvSpPr>
            <a:spLocks noGrp="1"/>
          </p:cNvSpPr>
          <p:nvPr>
            <p:ph idx="1"/>
          </p:nvPr>
        </p:nvSpPr>
        <p:spPr/>
        <p:txBody>
          <a:bodyPr>
            <a:normAutofit lnSpcReduction="10000"/>
          </a:bodyPr>
          <a:lstStyle/>
          <a:p>
            <a:pPr>
              <a:spcAft>
                <a:spcPts val="1200"/>
              </a:spcAft>
            </a:pPr>
            <a:r>
              <a:rPr lang="en-US" dirty="0" smtClean="0"/>
              <a:t>Mixed methods as a way to raise an appetite for funding qualitative research</a:t>
            </a:r>
          </a:p>
          <a:p>
            <a:pPr>
              <a:spcAft>
                <a:spcPts val="1200"/>
              </a:spcAft>
            </a:pPr>
            <a:r>
              <a:rPr lang="en-US" dirty="0" smtClean="0"/>
              <a:t>Need to balance the risk of ‘selling out’ with demands of funders, universities and ethics committees</a:t>
            </a:r>
          </a:p>
          <a:p>
            <a:pPr>
              <a:spcAft>
                <a:spcPts val="1200"/>
              </a:spcAft>
            </a:pPr>
            <a:r>
              <a:rPr lang="en-US" dirty="0" smtClean="0"/>
              <a:t>Qualitative research being contained and discouraged</a:t>
            </a:r>
          </a:p>
          <a:p>
            <a:pPr>
              <a:spcAft>
                <a:spcPts val="1200"/>
              </a:spcAft>
            </a:pPr>
            <a:r>
              <a:rPr lang="en-US" dirty="0" smtClean="0"/>
              <a:t>Mixed methods as a viable alternative</a:t>
            </a:r>
            <a:endParaRPr lang="en-US" dirty="0"/>
          </a:p>
        </p:txBody>
      </p:sp>
    </p:spTree>
    <p:extLst>
      <p:ext uri="{BB962C8B-B14F-4D97-AF65-F5344CB8AC3E}">
        <p14:creationId xmlns:p14="http://schemas.microsoft.com/office/powerpoint/2010/main" val="3316221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 X: The view from here is of a different landscape</a:t>
            </a:r>
            <a:endParaRPr lang="en-US" dirty="0"/>
          </a:p>
        </p:txBody>
      </p:sp>
      <p:sp>
        <p:nvSpPr>
          <p:cNvPr id="3" name="Content Placeholder 2"/>
          <p:cNvSpPr>
            <a:spLocks noGrp="1"/>
          </p:cNvSpPr>
          <p:nvPr>
            <p:ph idx="1"/>
          </p:nvPr>
        </p:nvSpPr>
        <p:spPr/>
        <p:txBody>
          <a:bodyPr>
            <a:normAutofit/>
          </a:bodyPr>
          <a:lstStyle/>
          <a:p>
            <a:pPr>
              <a:spcAft>
                <a:spcPts val="1800"/>
              </a:spcAft>
            </a:pPr>
            <a:r>
              <a:rPr lang="en-US" dirty="0" smtClean="0"/>
              <a:t>Take for granted what previous generations fought to establish </a:t>
            </a:r>
            <a:r>
              <a:rPr lang="en-US" sz="1400" dirty="0" smtClean="0"/>
              <a:t>(</a:t>
            </a:r>
            <a:r>
              <a:rPr lang="en-US" sz="1400" dirty="0" err="1" smtClean="0"/>
              <a:t>Denzin</a:t>
            </a:r>
            <a:r>
              <a:rPr lang="en-US" sz="1400" dirty="0" smtClean="0"/>
              <a:t> and Lincoln, 2011: 681)</a:t>
            </a:r>
          </a:p>
          <a:p>
            <a:pPr>
              <a:spcAft>
                <a:spcPts val="1800"/>
              </a:spcAft>
            </a:pPr>
            <a:r>
              <a:rPr lang="en-US" dirty="0" smtClean="0"/>
              <a:t>Take the position </a:t>
            </a:r>
            <a:r>
              <a:rPr lang="en-AU" dirty="0" smtClean="0"/>
              <a:t>that </a:t>
            </a:r>
            <a:r>
              <a:rPr lang="en-AU" dirty="0"/>
              <a:t>securing a future in the academy enables us to continue to make a difference and that this can be achieved </a:t>
            </a:r>
            <a:endParaRPr lang="en-AU" dirty="0" smtClean="0"/>
          </a:p>
          <a:p>
            <a:pPr>
              <a:spcAft>
                <a:spcPts val="1800"/>
              </a:spcAft>
            </a:pPr>
            <a:r>
              <a:rPr lang="en-AU" dirty="0" smtClean="0"/>
              <a:t>Instigating change is through conducting rigorous, local, careful qualitative research  </a:t>
            </a:r>
            <a:endParaRPr lang="en-US" dirty="0" smtClean="0"/>
          </a:p>
          <a:p>
            <a:endParaRPr lang="en-US" dirty="0"/>
          </a:p>
        </p:txBody>
      </p:sp>
    </p:spTree>
    <p:extLst>
      <p:ext uri="{BB962C8B-B14F-4D97-AF65-F5344CB8AC3E}">
        <p14:creationId xmlns:p14="http://schemas.microsoft.com/office/powerpoint/2010/main" val="163701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 X: The view from here is of a different landscape</a:t>
            </a:r>
            <a:endParaRPr lang="en-US" dirty="0"/>
          </a:p>
        </p:txBody>
      </p:sp>
      <p:sp>
        <p:nvSpPr>
          <p:cNvPr id="3" name="Content Placeholder 2"/>
          <p:cNvSpPr>
            <a:spLocks noGrp="1"/>
          </p:cNvSpPr>
          <p:nvPr>
            <p:ph idx="1"/>
          </p:nvPr>
        </p:nvSpPr>
        <p:spPr/>
        <p:txBody>
          <a:bodyPr/>
          <a:lstStyle/>
          <a:p>
            <a:pPr>
              <a:spcAft>
                <a:spcPts val="1800"/>
              </a:spcAft>
            </a:pPr>
            <a:r>
              <a:rPr lang="en-US" dirty="0" smtClean="0"/>
              <a:t>Generations following on from one another fight different opponents</a:t>
            </a:r>
          </a:p>
          <a:p>
            <a:pPr>
              <a:spcAft>
                <a:spcPts val="1800"/>
              </a:spcAft>
            </a:pPr>
            <a:r>
              <a:rPr lang="en-US" dirty="0" smtClean="0"/>
              <a:t>Push and pull between different generations who co-exist in the same time and place</a:t>
            </a:r>
          </a:p>
          <a:p>
            <a:pPr>
              <a:spcAft>
                <a:spcPts val="1800"/>
              </a:spcAft>
            </a:pPr>
            <a:r>
              <a:rPr lang="en-US" dirty="0" smtClean="0"/>
              <a:t>Triggers for generational change</a:t>
            </a:r>
          </a:p>
          <a:p>
            <a:endParaRPr lang="en-US" dirty="0"/>
          </a:p>
        </p:txBody>
      </p:sp>
    </p:spTree>
    <p:extLst>
      <p:ext uri="{BB962C8B-B14F-4D97-AF65-F5344CB8AC3E}">
        <p14:creationId xmlns:p14="http://schemas.microsoft.com/office/powerpoint/2010/main" val="3988131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 X: The view from here is of a different landscape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1837062"/>
              </p:ext>
            </p:extLst>
          </p:nvPr>
        </p:nvGraphicFramePr>
        <p:xfrm>
          <a:off x="819664" y="1834897"/>
          <a:ext cx="786713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888014" y="6488668"/>
            <a:ext cx="5337933" cy="261610"/>
          </a:xfrm>
          <a:prstGeom prst="rect">
            <a:avLst/>
          </a:prstGeom>
          <a:noFill/>
        </p:spPr>
        <p:txBody>
          <a:bodyPr wrap="square" rtlCol="0">
            <a:spAutoFit/>
          </a:bodyPr>
          <a:lstStyle/>
          <a:p>
            <a:r>
              <a:rPr lang="en-US" sz="1100" dirty="0" smtClean="0"/>
              <a:t>Gen Y: purchased from </a:t>
            </a:r>
            <a:r>
              <a:rPr lang="en-US" sz="1100" dirty="0" err="1" smtClean="0"/>
              <a:t>iStockphoto</a:t>
            </a:r>
            <a:endParaRPr lang="en-US" sz="1100" dirty="0"/>
          </a:p>
        </p:txBody>
      </p:sp>
    </p:spTree>
    <p:extLst>
      <p:ext uri="{BB962C8B-B14F-4D97-AF65-F5344CB8AC3E}">
        <p14:creationId xmlns:p14="http://schemas.microsoft.com/office/powerpoint/2010/main" val="3182349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 X: The view from here is of a different landscape</a:t>
            </a:r>
          </a:p>
        </p:txBody>
      </p:sp>
      <p:sp>
        <p:nvSpPr>
          <p:cNvPr id="3" name="Content Placeholder 2"/>
          <p:cNvSpPr>
            <a:spLocks noGrp="1"/>
          </p:cNvSpPr>
          <p:nvPr>
            <p:ph idx="1"/>
          </p:nvPr>
        </p:nvSpPr>
        <p:spPr/>
        <p:txBody>
          <a:bodyPr>
            <a:normAutofit lnSpcReduction="10000"/>
          </a:bodyPr>
          <a:lstStyle/>
          <a:p>
            <a:pPr>
              <a:spcAft>
                <a:spcPts val="1800"/>
              </a:spcAft>
            </a:pPr>
            <a:r>
              <a:rPr lang="en-US" dirty="0" smtClean="0"/>
              <a:t>Generational thinking and perceptions are not limited by years and decades</a:t>
            </a:r>
          </a:p>
          <a:p>
            <a:pPr>
              <a:spcAft>
                <a:spcPts val="1800"/>
              </a:spcAft>
            </a:pPr>
            <a:r>
              <a:rPr lang="en-US" dirty="0" smtClean="0"/>
              <a:t>“Contemporaneity </a:t>
            </a:r>
            <a:r>
              <a:rPr lang="en-US" dirty="0" smtClean="0"/>
              <a:t>is conceived…as a subjective condition of having experienced the same dominant influences” </a:t>
            </a:r>
            <a:r>
              <a:rPr lang="en-US" sz="1400" dirty="0" smtClean="0"/>
              <a:t>(</a:t>
            </a:r>
            <a:r>
              <a:rPr lang="en-US" sz="1400" dirty="0" err="1" smtClean="0"/>
              <a:t>Pilcher</a:t>
            </a:r>
            <a:r>
              <a:rPr lang="en-US" sz="1400" dirty="0" smtClean="0"/>
              <a:t>, 1994: 486)</a:t>
            </a:r>
          </a:p>
          <a:p>
            <a:pPr>
              <a:spcAft>
                <a:spcPts val="1800"/>
              </a:spcAft>
            </a:pPr>
            <a:r>
              <a:rPr lang="en-US" dirty="0" smtClean="0"/>
              <a:t>Traditionalist and baby boomer generations hold the most prestigious positions within universities</a:t>
            </a:r>
          </a:p>
        </p:txBody>
      </p:sp>
    </p:spTree>
    <p:extLst>
      <p:ext uri="{BB962C8B-B14F-4D97-AF65-F5344CB8AC3E}">
        <p14:creationId xmlns:p14="http://schemas.microsoft.com/office/powerpoint/2010/main" val="1552525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364</TotalTime>
  <Words>1283</Words>
  <Application>Microsoft Macintosh PowerPoint</Application>
  <PresentationFormat>On-screen Show (4:3)</PresentationFormat>
  <Paragraphs>101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Chapter 14 New generation of qualitative research</vt:lpstr>
      <vt:lpstr>Learning objectives</vt:lpstr>
      <vt:lpstr>The politics of evidence</vt:lpstr>
      <vt:lpstr>The politics of evidence</vt:lpstr>
      <vt:lpstr>The politics of evidence</vt:lpstr>
      <vt:lpstr>Gen X: The view from here is of a different landscape</vt:lpstr>
      <vt:lpstr>Gen X: The view from here is of a different landscape</vt:lpstr>
      <vt:lpstr>Gen X: The view from here is of a different landscape</vt:lpstr>
      <vt:lpstr>Gen X: The view from here is of a different landscape</vt:lpstr>
      <vt:lpstr>Gen X: The view from here is of a different landscape</vt:lpstr>
      <vt:lpstr>Gen X: The view from here is of a different landscape</vt:lpstr>
      <vt:lpstr>Gen X: The view from here is of a different landscape</vt:lpstr>
      <vt:lpstr>Causality and impact</vt:lpstr>
      <vt:lpstr>Causality and impact</vt:lpstr>
      <vt:lpstr>Causality and impact</vt:lpstr>
      <vt:lpstr>Causality and impact</vt:lpstr>
      <vt:lpstr>Causality and impact</vt:lpstr>
      <vt:lpstr>Gen Y: The future of qualitative research</vt:lpstr>
      <vt:lpstr>Gen Y: The future of qualitative research</vt:lpstr>
      <vt:lpstr>Gen Y: The future of qualitative research</vt:lpstr>
      <vt:lpstr>Summary</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JenniferCS</dc:creator>
  <cp:lastModifiedBy>JenniferCS</cp:lastModifiedBy>
  <cp:revision>31</cp:revision>
  <dcterms:created xsi:type="dcterms:W3CDTF">2013-05-29T04:12:45Z</dcterms:created>
  <dcterms:modified xsi:type="dcterms:W3CDTF">2013-08-26T03:52:21Z</dcterms:modified>
</cp:coreProperties>
</file>